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9" r:id="rId6"/>
    <p:sldId id="260" r:id="rId7"/>
    <p:sldId id="261" r:id="rId8"/>
    <p:sldId id="262" r:id="rId9"/>
    <p:sldId id="263" r:id="rId10"/>
    <p:sldId id="264" r:id="rId11"/>
    <p:sldId id="265" r:id="rId12"/>
  </p:sldIdLst>
  <p:sldSz cx="14630400" cy="8229600"/>
  <p:notesSz cx="8229600" cy="14630400"/>
  <p:embeddedFontLst>
    <p:embeddedFont>
      <p:font typeface="Roboto Mono Medium" panose="00000009000000000000" pitchFamily="34" charset="-122"/>
      <p:regular r:id="rId16"/>
    </p:embeddedFont>
    <p:embeddedFont>
      <p:font typeface="Roboto" panose="02000000000000000000" pitchFamily="34" charset="0"/>
      <p:regular r:id="rId17"/>
    </p:embeddedFont>
    <p:embeddedFont>
      <p:font typeface="Roboto" panose="02000000000000000000" pitchFamily="34" charset="-122"/>
      <p:regular r:id="rId18"/>
    </p:embeddedFont>
    <p:embeddedFont>
      <p:font typeface="Roboto" panose="02000000000000000000" pitchFamily="34" charset="-120"/>
      <p:regular r:id="rId19"/>
    </p:embeddedFont>
    <p:embeddedFont>
      <p:font typeface="Roboto Mono Medium" panose="00000009000000000000" pitchFamily="34" charset="0"/>
      <p:regular r:id="rId20"/>
    </p:embeddedFont>
    <p:embeddedFont>
      <p:font typeface="Roboto Mono Medium" panose="00000009000000000000" pitchFamily="34" charset="-120"/>
      <p:regular r:id="rId21"/>
    </p:embeddedFont>
    <p:embeddedFont>
      <p:font typeface="Calibri" panose="020F0502020204030204" charset="0"/>
      <p:regular r:id="rId22"/>
      <p:bold r:id="rId23"/>
      <p:italic r:id="rId24"/>
      <p:boldItalic r:id="rId25"/>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font" Target="fonts/font10.fntdata"/><Relationship Id="rId24" Type="http://schemas.openxmlformats.org/officeDocument/2006/relationships/font" Target="fonts/font9.fntdata"/><Relationship Id="rId23" Type="http://schemas.openxmlformats.org/officeDocument/2006/relationships/font" Target="fonts/font8.fntdata"/><Relationship Id="rId22" Type="http://schemas.openxmlformats.org/officeDocument/2006/relationships/font" Target="fonts/font7.fntdata"/><Relationship Id="rId21" Type="http://schemas.openxmlformats.org/officeDocument/2006/relationships/font" Target="fonts/font6.fntdata"/><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showMasterSp="0">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showMasterSp="0">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showMasterSp="0">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showMasterSp="0">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p:spPr>
      </p:sp>
      <p:sp>
        <p:nvSpPr>
          <p:cNvPr id="3" name="Shape 1"/>
          <p:cNvSpPr/>
          <p:nvPr/>
        </p:nvSpPr>
        <p:spPr>
          <a:xfrm>
            <a:off x="0" y="0"/>
            <a:ext cx="14630400" cy="8229600"/>
          </a:xfrm>
          <a:prstGeom prst="rect">
            <a:avLst/>
          </a:prstGeom>
          <a:solidFill>
            <a:srgbClr val="21212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0">
          <a:gsLst>
            <a:gs pos="0">
              <a:schemeClr val="accent1">
                <a:lumMod val="5000"/>
                <a:lumOff val="95000"/>
              </a:schemeClr>
            </a:gs>
            <a:gs pos="81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5.xml"/><Relationship Id="rId8" Type="http://schemas.openxmlformats.org/officeDocument/2006/relationships/image" Target="../media/image10.png"/><Relationship Id="rId7" Type="http://schemas.openxmlformats.org/officeDocument/2006/relationships/image" Target="../media/image9.png"/><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0" Type="http://schemas.openxmlformats.org/officeDocument/2006/relationships/notesSlide" Target="../notesSlides/notesSlide3.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9" Type="http://schemas.openxmlformats.org/officeDocument/2006/relationships/notesSlide" Target="../notesSlides/notesSlide5.xml"/><Relationship Id="rId18" Type="http://schemas.openxmlformats.org/officeDocument/2006/relationships/slideLayout" Target="../slideLayouts/slideLayout7.xml"/><Relationship Id="rId17" Type="http://schemas.openxmlformats.org/officeDocument/2006/relationships/image" Target="../media/image11.png"/><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9.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9" Type="http://schemas.openxmlformats.org/officeDocument/2006/relationships/tags" Target="../tags/tag25.xml"/><Relationship Id="rId8" Type="http://schemas.openxmlformats.org/officeDocument/2006/relationships/tags" Target="../tags/tag24.xml"/><Relationship Id="rId7" Type="http://schemas.openxmlformats.org/officeDocument/2006/relationships/tags" Target="../tags/tag23.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3" Type="http://schemas.openxmlformats.org/officeDocument/2006/relationships/notesSlide" Target="../notesSlides/notesSlide9.xml"/><Relationship Id="rId22" Type="http://schemas.openxmlformats.org/officeDocument/2006/relationships/slideLayout" Target="../slideLayouts/slideLayout11.xml"/><Relationship Id="rId21" Type="http://schemas.openxmlformats.org/officeDocument/2006/relationships/tags" Target="../tags/tag37.xml"/><Relationship Id="rId20" Type="http://schemas.openxmlformats.org/officeDocument/2006/relationships/tags" Target="../tags/tag36.xml"/><Relationship Id="rId2" Type="http://schemas.openxmlformats.org/officeDocument/2006/relationships/tags" Target="../tags/tag18.xml"/><Relationship Id="rId19" Type="http://schemas.openxmlformats.org/officeDocument/2006/relationships/tags" Target="../tags/tag35.xml"/><Relationship Id="rId18" Type="http://schemas.openxmlformats.org/officeDocument/2006/relationships/tags" Target="../tags/tag34.xml"/><Relationship Id="rId17" Type="http://schemas.openxmlformats.org/officeDocument/2006/relationships/tags" Target="../tags/tag33.xml"/><Relationship Id="rId16" Type="http://schemas.openxmlformats.org/officeDocument/2006/relationships/tags" Target="../tags/tag32.xml"/><Relationship Id="rId15" Type="http://schemas.openxmlformats.org/officeDocument/2006/relationships/tags" Target="../tags/tag31.xml"/><Relationship Id="rId14" Type="http://schemas.openxmlformats.org/officeDocument/2006/relationships/tags" Target="../tags/tag30.xml"/><Relationship Id="rId13" Type="http://schemas.openxmlformats.org/officeDocument/2006/relationships/tags" Target="../tags/tag29.xml"/><Relationship Id="rId12" Type="http://schemas.openxmlformats.org/officeDocument/2006/relationships/tags" Target="../tags/tag28.xml"/><Relationship Id="rId11" Type="http://schemas.openxmlformats.org/officeDocument/2006/relationships/tags" Target="../tags/tag27.xml"/><Relationship Id="rId10" Type="http://schemas.openxmlformats.org/officeDocument/2006/relationships/tags" Target="../tags/tag26.xml"/><Relationship Id="rId1" Type="http://schemas.openxmlformats.org/officeDocument/2006/relationships/tags" Target="../tags/tag1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50" y="1906905"/>
            <a:ext cx="8350885" cy="2480310"/>
          </a:xfrm>
          <a:prstGeom prst="rect">
            <a:avLst/>
          </a:prstGeom>
          <a:noFill/>
        </p:spPr>
        <p:txBody>
          <a:bodyPr wrap="square" lIns="0" tIns="0" rIns="0" bIns="0" rtlCol="0" anchor="t"/>
          <a:lstStyle/>
          <a:p>
            <a:pPr marL="0" indent="0" algn="l">
              <a:lnSpc>
                <a:spcPts val="4850"/>
              </a:lnSpc>
              <a:buNone/>
            </a:pPr>
            <a:r>
              <a:rPr lang="en-US" sz="3900" dirty="0">
                <a:solidFill>
                  <a:schemeClr val="tx1"/>
                </a:solidFill>
                <a:latin typeface="Times New Roman" panose="02020603050405020304" charset="0"/>
                <a:ea typeface="Roboto Mono Medium" panose="00000009000000000000" pitchFamily="34" charset="-122"/>
                <a:cs typeface="Times New Roman" panose="02020603050405020304" charset="0"/>
              </a:rPr>
              <a:t>Nutri Mate: A Deep Learning-Based </a:t>
            </a:r>
            <a:r>
              <a:rPr lang="en-US" altLang="en-US" sz="3900" dirty="0">
                <a:solidFill>
                  <a:schemeClr val="tx1"/>
                </a:solidFill>
                <a:latin typeface="Times New Roman" panose="02020603050405020304" charset="0"/>
                <a:ea typeface="Roboto Mono Medium" panose="00000009000000000000" pitchFamily="34" charset="-122"/>
                <a:cs typeface="Times New Roman" panose="02020603050405020304" charset="0"/>
              </a:rPr>
              <a:t>personalized </a:t>
            </a:r>
            <a:r>
              <a:rPr lang="en-US" sz="3900" dirty="0">
                <a:solidFill>
                  <a:schemeClr val="tx1"/>
                </a:solidFill>
                <a:latin typeface="Times New Roman" panose="02020603050405020304" charset="0"/>
                <a:ea typeface="Roboto Mono Medium" panose="00000009000000000000" pitchFamily="34" charset="-122"/>
                <a:cs typeface="Times New Roman" panose="02020603050405020304" charset="0"/>
              </a:rPr>
              <a:t>Dietary R</a:t>
            </a:r>
            <a:r>
              <a:rPr lang="en-US" altLang="en-US" sz="3900" dirty="0">
                <a:solidFill>
                  <a:schemeClr val="tx1"/>
                </a:solidFill>
                <a:latin typeface="Times New Roman" panose="02020603050405020304" charset="0"/>
                <a:cs typeface="Times New Roman" panose="02020603050405020304" charset="0"/>
              </a:rPr>
              <a:t>ecommendation</a:t>
            </a:r>
            <a:endParaRPr lang="en-US" altLang="en-US" sz="3900" dirty="0">
              <a:solidFill>
                <a:schemeClr val="tx1"/>
              </a:solidFill>
              <a:latin typeface="Times New Roman" panose="02020603050405020304" charset="0"/>
              <a:cs typeface="Times New Roman" panose="02020603050405020304" charset="0"/>
            </a:endParaRPr>
          </a:p>
        </p:txBody>
      </p:sp>
      <p:sp>
        <p:nvSpPr>
          <p:cNvPr id="4" name="Text 1"/>
          <p:cNvSpPr/>
          <p:nvPr/>
        </p:nvSpPr>
        <p:spPr>
          <a:xfrm>
            <a:off x="873760" y="4386580"/>
            <a:ext cx="7446645" cy="1776730"/>
          </a:xfrm>
          <a:prstGeom prst="rect">
            <a:avLst/>
          </a:prstGeom>
          <a:noFill/>
        </p:spPr>
        <p:txBody>
          <a:bodyPr wrap="none" lIns="0" tIns="0" rIns="0" bIns="0" rtlCol="0" anchor="t"/>
          <a:lstStyle/>
          <a:p>
            <a:pPr marL="0" indent="0" algn="ctr">
              <a:lnSpc>
                <a:spcPts val="3100"/>
              </a:lnSpc>
              <a:buNone/>
            </a:pPr>
            <a:r>
              <a:rPr lang="en-US" sz="1950" dirty="0">
                <a:solidFill>
                  <a:schemeClr val="tx1"/>
                </a:solidFill>
                <a:latin typeface="Times New Roman" panose="02020603050405020304" charset="0"/>
                <a:ea typeface="Roboto" panose="02000000000000000000" pitchFamily="34" charset="-122"/>
                <a:cs typeface="Times New Roman" panose="02020603050405020304" charset="0"/>
              </a:rPr>
              <a:t>Presented by: Biswajit Biswal(22CSE377)</a:t>
            </a:r>
            <a:endParaRPr lang="en-US" sz="1950" dirty="0">
              <a:solidFill>
                <a:schemeClr val="tx1"/>
              </a:solidFill>
              <a:latin typeface="Times New Roman" panose="02020603050405020304" charset="0"/>
              <a:ea typeface="Roboto" panose="02000000000000000000" pitchFamily="34" charset="-122"/>
              <a:cs typeface="Times New Roman" panose="02020603050405020304" charset="0"/>
            </a:endParaRPr>
          </a:p>
          <a:p>
            <a:pPr marL="0" indent="0" algn="ctr">
              <a:lnSpc>
                <a:spcPts val="3100"/>
              </a:lnSpc>
              <a:buNone/>
            </a:pPr>
            <a:r>
              <a:rPr lang="en-US" sz="1950" dirty="0">
                <a:solidFill>
                  <a:schemeClr val="tx1"/>
                </a:solidFill>
                <a:latin typeface="Times New Roman" panose="02020603050405020304" charset="0"/>
                <a:ea typeface="Roboto" panose="02000000000000000000" pitchFamily="34" charset="-122"/>
                <a:cs typeface="Times New Roman" panose="02020603050405020304" charset="0"/>
              </a:rPr>
              <a:t>Sarada Prasanna Dash(22CSE390)</a:t>
            </a:r>
            <a:endParaRPr lang="en-US" sz="1950" dirty="0">
              <a:solidFill>
                <a:schemeClr val="tx1"/>
              </a:solidFill>
              <a:latin typeface="Times New Roman" panose="02020603050405020304" charset="0"/>
              <a:ea typeface="Roboto" panose="02000000000000000000" pitchFamily="34" charset="-122"/>
              <a:cs typeface="Times New Roman" panose="02020603050405020304" charset="0"/>
            </a:endParaRPr>
          </a:p>
          <a:p>
            <a:pPr marL="0" indent="0" algn="ctr">
              <a:lnSpc>
                <a:spcPts val="3100"/>
              </a:lnSpc>
              <a:buNone/>
            </a:pPr>
            <a:r>
              <a:rPr lang="en-US" sz="1950" dirty="0">
                <a:solidFill>
                  <a:schemeClr val="tx1"/>
                </a:solidFill>
                <a:latin typeface="Times New Roman" panose="02020603050405020304" charset="0"/>
                <a:ea typeface="Roboto" panose="02000000000000000000" pitchFamily="34" charset="-122"/>
                <a:cs typeface="Times New Roman" panose="02020603050405020304" charset="0"/>
              </a:rPr>
              <a:t>Rudra Narayan Das(22CSE509)</a:t>
            </a:r>
            <a:endParaRPr lang="en-US" sz="1950" dirty="0">
              <a:solidFill>
                <a:schemeClr val="tx1"/>
              </a:solidFill>
              <a:latin typeface="Times New Roman" panose="02020603050405020304" charset="0"/>
              <a:ea typeface="Roboto" panose="02000000000000000000" pitchFamily="34" charset="-122"/>
              <a:cs typeface="Times New Roman" panose="02020603050405020304" charset="0"/>
            </a:endParaRPr>
          </a:p>
          <a:p>
            <a:pPr marL="0" indent="0" algn="ctr">
              <a:lnSpc>
                <a:spcPts val="3100"/>
              </a:lnSpc>
              <a:buNone/>
            </a:pPr>
            <a:endParaRPr lang="en-US" sz="195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
        <p:nvSpPr>
          <p:cNvPr id="5" name="Text 2"/>
          <p:cNvSpPr/>
          <p:nvPr/>
        </p:nvSpPr>
        <p:spPr>
          <a:xfrm>
            <a:off x="793790" y="6789936"/>
            <a:ext cx="7556421" cy="396954"/>
          </a:xfrm>
          <a:prstGeom prst="rect">
            <a:avLst/>
          </a:prstGeom>
          <a:noFill/>
        </p:spPr>
        <p:txBody>
          <a:bodyPr wrap="none" lIns="0" tIns="0" rIns="0" bIns="0" rtlCol="0" anchor="t"/>
          <a:lstStyle/>
          <a:p>
            <a:pPr marL="0" indent="0" algn="ctr">
              <a:lnSpc>
                <a:spcPts val="3100"/>
              </a:lnSpc>
              <a:buNone/>
            </a:pPr>
            <a:r>
              <a:rPr lang="en-US" sz="1950" dirty="0">
                <a:solidFill>
                  <a:schemeClr val="tx1"/>
                </a:solidFill>
                <a:latin typeface="Times New Roman" panose="02020603050405020304" charset="0"/>
                <a:ea typeface="Roboto" panose="02000000000000000000" pitchFamily="34" charset="-122"/>
                <a:cs typeface="Times New Roman" panose="02020603050405020304" charset="0"/>
              </a:rPr>
              <a:t>Supervisor: Murali Kr. Senapty</a:t>
            </a:r>
            <a:endParaRPr lang="en-US" sz="195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
        <p:nvSpPr>
          <p:cNvPr id="6" name="Text 3"/>
          <p:cNvSpPr/>
          <p:nvPr/>
        </p:nvSpPr>
        <p:spPr>
          <a:xfrm>
            <a:off x="793790" y="7260907"/>
            <a:ext cx="7556421" cy="396954"/>
          </a:xfrm>
          <a:prstGeom prst="rect">
            <a:avLst/>
          </a:prstGeom>
          <a:noFill/>
        </p:spPr>
        <p:txBody>
          <a:bodyPr wrap="none" lIns="0" tIns="0" rIns="0" bIns="0" rtlCol="0" anchor="t"/>
          <a:lstStyle/>
          <a:p>
            <a:pPr marL="0" indent="0" algn="ctr">
              <a:lnSpc>
                <a:spcPts val="3100"/>
              </a:lnSpc>
              <a:buNone/>
            </a:pPr>
            <a:r>
              <a:rPr lang="en-US" sz="1950" dirty="0">
                <a:solidFill>
                  <a:schemeClr val="tx1"/>
                </a:solidFill>
                <a:latin typeface="Times New Roman" panose="02020603050405020304" charset="0"/>
                <a:ea typeface="Roboto" panose="02000000000000000000" pitchFamily="34" charset="-122"/>
                <a:cs typeface="Times New Roman" panose="02020603050405020304" charset="0"/>
              </a:rPr>
              <a:t>Domain: Machine Learning</a:t>
            </a:r>
            <a:endParaRPr lang="en-US" sz="195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92361" y="546259"/>
            <a:ext cx="13045678" cy="1238250"/>
          </a:xfrm>
          <a:prstGeom prst="rect">
            <a:avLst/>
          </a:prstGeom>
          <a:noFill/>
        </p:spPr>
        <p:txBody>
          <a:bodyPr wrap="square" lIns="0" tIns="0" rIns="0" bIns="0" rtlCol="0" anchor="t"/>
          <a:lstStyle/>
          <a:p>
            <a:pPr marL="0" indent="0" algn="l">
              <a:lnSpc>
                <a:spcPts val="4850"/>
              </a:lnSpc>
              <a:buNone/>
            </a:pPr>
            <a:r>
              <a:rPr lang="en-US" sz="3850" dirty="0">
                <a:solidFill>
                  <a:schemeClr val="tx1"/>
                </a:solidFill>
                <a:latin typeface="Times New Roman" panose="02020603050405020304" charset="0"/>
                <a:ea typeface="Roboto Mono Medium" panose="00000009000000000000" pitchFamily="34" charset="-122"/>
                <a:cs typeface="Times New Roman" panose="02020603050405020304" charset="0"/>
              </a:rPr>
              <a:t>The Quest for Personalized Nutrition: Problem &amp; Objectives</a:t>
            </a:r>
            <a:endParaRPr lang="en-US" sz="3850"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3" name="Text 1"/>
          <p:cNvSpPr/>
          <p:nvPr/>
        </p:nvSpPr>
        <p:spPr>
          <a:xfrm>
            <a:off x="792361" y="2279571"/>
            <a:ext cx="6090285" cy="309563"/>
          </a:xfrm>
          <a:prstGeom prst="rect">
            <a:avLst/>
          </a:prstGeom>
          <a:noFill/>
        </p:spPr>
        <p:txBody>
          <a:bodyPr wrap="none" lIns="0" tIns="0" rIns="0" bIns="0" rtlCol="0" anchor="t"/>
          <a:lstStyle/>
          <a:p>
            <a:pPr marL="0" indent="0" algn="l">
              <a:lnSpc>
                <a:spcPts val="2400"/>
              </a:lnSpc>
              <a:buNone/>
            </a:pPr>
            <a:r>
              <a:rPr lang="en-US" sz="1900" dirty="0">
                <a:solidFill>
                  <a:schemeClr val="tx1"/>
                </a:solidFill>
                <a:latin typeface="Times New Roman" panose="02020603050405020304" charset="0"/>
                <a:ea typeface="Roboto Mono Medium" panose="00000009000000000000" pitchFamily="34" charset="-122"/>
                <a:cs typeface="Times New Roman" panose="02020603050405020304" charset="0"/>
              </a:rPr>
              <a:t>The Problem: A One-Size-Fits-All Approach</a:t>
            </a:r>
            <a:endParaRPr lang="en-US" sz="1900"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4" name="Text 2"/>
          <p:cNvSpPr/>
          <p:nvPr/>
        </p:nvSpPr>
        <p:spPr>
          <a:xfrm>
            <a:off x="792361" y="2787134"/>
            <a:ext cx="6281261" cy="2535555"/>
          </a:xfrm>
          <a:prstGeom prst="rect">
            <a:avLst/>
          </a:prstGeom>
          <a:noFill/>
        </p:spPr>
        <p:txBody>
          <a:bodyPr wrap="square" lIns="0" tIns="0" rIns="0" bIns="0" rtlCol="0" anchor="t"/>
          <a:lstStyle/>
          <a:p>
            <a:pPr marL="0" indent="0" algn="l">
              <a:lnSpc>
                <a:spcPts val="2450"/>
              </a:lnSpc>
              <a:buNone/>
            </a:pPr>
            <a:r>
              <a:rPr lang="en-US" altLang="en-US" sz="1550" dirty="0">
                <a:solidFill>
                  <a:schemeClr val="tx1"/>
                </a:solidFill>
                <a:latin typeface="Times New Roman" panose="02020603050405020304" charset="0"/>
                <a:cs typeface="Times New Roman" panose="02020603050405020304" charset="0"/>
              </a:rPr>
              <a:t>In today’s world, people are becoming more health-conscious and have different dietary needs. However, general diet advice does not work well for everyone. Many people struggle to understand nutrition, manage health conditions, or achieve personal fitness goals because the advice they get is v not personalized. Existing solutions are either too basic, time-consuming, or not smart enough to adapt to an individual’s lifestyle and health needs. As a result, people often fail to follow their diet plans and face poor health outcomes.</a:t>
            </a:r>
            <a:endParaRPr lang="en-US" altLang="en-US" sz="1550" dirty="0">
              <a:solidFill>
                <a:schemeClr val="tx1"/>
              </a:solidFill>
              <a:latin typeface="Times New Roman" panose="02020603050405020304" charset="0"/>
              <a:cs typeface="Times New Roman" panose="02020603050405020304" charset="0"/>
            </a:endParaRPr>
          </a:p>
        </p:txBody>
      </p:sp>
      <p:sp>
        <p:nvSpPr>
          <p:cNvPr id="5" name="Text 3"/>
          <p:cNvSpPr/>
          <p:nvPr/>
        </p:nvSpPr>
        <p:spPr>
          <a:xfrm>
            <a:off x="7564398" y="2279571"/>
            <a:ext cx="6281261" cy="619125"/>
          </a:xfrm>
          <a:prstGeom prst="rect">
            <a:avLst/>
          </a:prstGeom>
          <a:noFill/>
        </p:spPr>
        <p:txBody>
          <a:bodyPr wrap="square" lIns="0" tIns="0" rIns="0" bIns="0" rtlCol="0" anchor="t"/>
          <a:lstStyle/>
          <a:p>
            <a:pPr marL="0" indent="0" algn="l">
              <a:lnSpc>
                <a:spcPts val="2400"/>
              </a:lnSpc>
              <a:buNone/>
            </a:pPr>
            <a:r>
              <a:rPr lang="en-US" sz="1900" dirty="0">
                <a:solidFill>
                  <a:schemeClr val="tx1"/>
                </a:solidFill>
                <a:latin typeface="Times New Roman" panose="02020603050405020304" charset="0"/>
                <a:ea typeface="Roboto Mono Medium" panose="00000009000000000000" pitchFamily="34" charset="-122"/>
                <a:cs typeface="Times New Roman" panose="02020603050405020304" charset="0"/>
              </a:rPr>
              <a:t>Our Solution: Personalized Dietary Recommendations</a:t>
            </a:r>
            <a:endParaRPr lang="en-US" sz="1900"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6" name="Text 4"/>
          <p:cNvSpPr/>
          <p:nvPr/>
        </p:nvSpPr>
        <p:spPr>
          <a:xfrm>
            <a:off x="7564398" y="3096697"/>
            <a:ext cx="6281261" cy="2218611"/>
          </a:xfrm>
          <a:prstGeom prst="rect">
            <a:avLst/>
          </a:prstGeom>
          <a:noFill/>
        </p:spPr>
        <p:txBody>
          <a:bodyPr wrap="square" lIns="0" tIns="0" rIns="0" bIns="0" rtlCol="0" anchor="t"/>
          <a:lstStyle/>
          <a:p>
            <a:pPr marL="0" indent="0" algn="l">
              <a:lnSpc>
                <a:spcPts val="2450"/>
              </a:lnSpc>
              <a:buNone/>
            </a:pPr>
            <a:r>
              <a:rPr lang="en-US" altLang="en-US" sz="1550" dirty="0">
                <a:solidFill>
                  <a:schemeClr val="tx1"/>
                </a:solidFill>
                <a:latin typeface="Times New Roman" panose="02020603050405020304" charset="0"/>
                <a:cs typeface="Times New Roman" panose="02020603050405020304" charset="0"/>
              </a:rPr>
              <a:t>Personalized diet recommendations are very important because they go beyond general health advice. They provide nutrition plans tailored to each person’s needs, whether it’s managing weight, improving athletic performance, or reducing the risk of diseases like diabetes and heart problems. Such a system helps people make better food choices, leading to healthier lives and improved overall well-being.</a:t>
            </a:r>
            <a:endParaRPr lang="en-US" altLang="en-US" sz="1550" dirty="0">
              <a:solidFill>
                <a:schemeClr val="tx1"/>
              </a:solidFill>
              <a:latin typeface="Times New Roman" panose="02020603050405020304" charset="0"/>
              <a:cs typeface="Times New Roman" panose="02020603050405020304" charset="0"/>
            </a:endParaRPr>
          </a:p>
        </p:txBody>
      </p:sp>
      <p:sp>
        <p:nvSpPr>
          <p:cNvPr id="7" name="Shape 5"/>
          <p:cNvSpPr/>
          <p:nvPr/>
        </p:nvSpPr>
        <p:spPr>
          <a:xfrm>
            <a:off x="792361" y="5723692"/>
            <a:ext cx="6423779" cy="1959531"/>
          </a:xfrm>
          <a:prstGeom prst="roundRect">
            <a:avLst>
              <a:gd name="adj" fmla="val 1516"/>
            </a:avLst>
          </a:prstGeom>
          <a:solidFill>
            <a:srgbClr val="212121"/>
          </a:solidFill>
          <a:ln w="22860">
            <a:solidFill>
              <a:srgbClr val="595959"/>
            </a:solidFill>
            <a:prstDash val="solid"/>
          </a:ln>
        </p:spPr>
      </p:sp>
      <p:sp>
        <p:nvSpPr>
          <p:cNvPr id="8" name="Shape 6"/>
          <p:cNvSpPr/>
          <p:nvPr/>
        </p:nvSpPr>
        <p:spPr>
          <a:xfrm>
            <a:off x="792361" y="5723692"/>
            <a:ext cx="45720" cy="1959531"/>
          </a:xfrm>
          <a:prstGeom prst="roundRect">
            <a:avLst>
              <a:gd name="adj" fmla="val 64996"/>
            </a:avLst>
          </a:prstGeom>
          <a:solidFill>
            <a:srgbClr val="DCFF50"/>
          </a:solidFill>
        </p:spPr>
      </p:sp>
      <p:sp>
        <p:nvSpPr>
          <p:cNvPr id="9" name="Text 7"/>
          <p:cNvSpPr/>
          <p:nvPr/>
        </p:nvSpPr>
        <p:spPr>
          <a:xfrm>
            <a:off x="1058942" y="5944553"/>
            <a:ext cx="2525316" cy="309563"/>
          </a:xfrm>
          <a:prstGeom prst="rect">
            <a:avLst/>
          </a:prstGeom>
          <a:noFill/>
        </p:spPr>
        <p:txBody>
          <a:bodyPr wrap="none" lIns="0" tIns="0" rIns="0" bIns="0" rtlCol="0" anchor="t"/>
          <a:lstStyle/>
          <a:p>
            <a:pPr marL="0" indent="0" algn="l">
              <a:lnSpc>
                <a:spcPts val="2400"/>
              </a:lnSpc>
              <a:buNone/>
            </a:pPr>
            <a:r>
              <a:rPr lang="en-US" sz="1900" dirty="0">
                <a:solidFill>
                  <a:srgbClr val="E5E0DF"/>
                </a:solidFill>
                <a:latin typeface="Times New Roman" panose="02020603050405020304" charset="0"/>
                <a:ea typeface="Roboto Mono Medium" panose="00000009000000000000" pitchFamily="34" charset="-122"/>
                <a:cs typeface="Times New Roman" panose="02020603050405020304" charset="0"/>
              </a:rPr>
              <a:t>Primary Objective</a:t>
            </a:r>
            <a:endParaRPr lang="en-US" sz="1900" dirty="0">
              <a:latin typeface="Times New Roman" panose="02020603050405020304" charset="0"/>
              <a:cs typeface="Times New Roman" panose="02020603050405020304" charset="0"/>
            </a:endParaRPr>
          </a:p>
        </p:txBody>
      </p:sp>
      <p:sp>
        <p:nvSpPr>
          <p:cNvPr id="10" name="Text 8"/>
          <p:cNvSpPr/>
          <p:nvPr/>
        </p:nvSpPr>
        <p:spPr>
          <a:xfrm>
            <a:off x="1058942" y="6372939"/>
            <a:ext cx="5936337" cy="633889"/>
          </a:xfrm>
          <a:prstGeom prst="rect">
            <a:avLst/>
          </a:prstGeom>
          <a:noFill/>
        </p:spPr>
        <p:txBody>
          <a:bodyPr wrap="square" lIns="0" tIns="0" rIns="0" bIns="0" rtlCol="0" anchor="t"/>
          <a:lstStyle/>
          <a:p>
            <a:pPr marL="0" indent="0" algn="l">
              <a:lnSpc>
                <a:spcPts val="2450"/>
              </a:lnSpc>
              <a:buNone/>
            </a:pPr>
            <a:r>
              <a:rPr lang="en-US" sz="1550" dirty="0">
                <a:solidFill>
                  <a:srgbClr val="E5E0DF"/>
                </a:solidFill>
                <a:latin typeface="Times New Roman" panose="02020603050405020304" charset="0"/>
                <a:ea typeface="Roboto" panose="02000000000000000000" pitchFamily="34" charset="-122"/>
                <a:cs typeface="Times New Roman" panose="02020603050405020304" charset="0"/>
              </a:rPr>
              <a:t>Develop a machine learning-based recommender system capable of generating personalized dietary plans.</a:t>
            </a:r>
            <a:endParaRPr lang="en-US" sz="1550" dirty="0">
              <a:latin typeface="Times New Roman" panose="02020603050405020304" charset="0"/>
              <a:cs typeface="Times New Roman" panose="02020603050405020304" charset="0"/>
            </a:endParaRPr>
          </a:p>
        </p:txBody>
      </p:sp>
      <p:sp>
        <p:nvSpPr>
          <p:cNvPr id="11" name="Shape 9"/>
          <p:cNvSpPr/>
          <p:nvPr/>
        </p:nvSpPr>
        <p:spPr>
          <a:xfrm>
            <a:off x="7414141" y="5723692"/>
            <a:ext cx="6423898" cy="1959531"/>
          </a:xfrm>
          <a:prstGeom prst="roundRect">
            <a:avLst>
              <a:gd name="adj" fmla="val 1516"/>
            </a:avLst>
          </a:prstGeom>
          <a:solidFill>
            <a:srgbClr val="212121"/>
          </a:solidFill>
          <a:ln w="22860">
            <a:solidFill>
              <a:srgbClr val="595959"/>
            </a:solidFill>
            <a:prstDash val="solid"/>
          </a:ln>
        </p:spPr>
      </p:sp>
      <p:sp>
        <p:nvSpPr>
          <p:cNvPr id="12" name="Shape 10"/>
          <p:cNvSpPr/>
          <p:nvPr/>
        </p:nvSpPr>
        <p:spPr>
          <a:xfrm>
            <a:off x="7414141" y="5723692"/>
            <a:ext cx="45720" cy="1959531"/>
          </a:xfrm>
          <a:prstGeom prst="roundRect">
            <a:avLst>
              <a:gd name="adj" fmla="val 64996"/>
            </a:avLst>
          </a:prstGeom>
          <a:solidFill>
            <a:srgbClr val="DCFF50"/>
          </a:solidFill>
        </p:spPr>
      </p:sp>
      <p:sp>
        <p:nvSpPr>
          <p:cNvPr id="13" name="Text 11"/>
          <p:cNvSpPr/>
          <p:nvPr/>
        </p:nvSpPr>
        <p:spPr>
          <a:xfrm>
            <a:off x="7680722" y="5944553"/>
            <a:ext cx="2970967" cy="309563"/>
          </a:xfrm>
          <a:prstGeom prst="rect">
            <a:avLst/>
          </a:prstGeom>
          <a:noFill/>
        </p:spPr>
        <p:txBody>
          <a:bodyPr wrap="none" lIns="0" tIns="0" rIns="0" bIns="0" rtlCol="0" anchor="t"/>
          <a:lstStyle/>
          <a:p>
            <a:pPr marL="0" indent="0" algn="l">
              <a:lnSpc>
                <a:spcPts val="2400"/>
              </a:lnSpc>
              <a:buNone/>
            </a:pPr>
            <a:r>
              <a:rPr lang="en-US" sz="1900" dirty="0">
                <a:solidFill>
                  <a:srgbClr val="E5E0DF"/>
                </a:solidFill>
                <a:latin typeface="Times New Roman" panose="02020603050405020304" charset="0"/>
                <a:ea typeface="Roboto Mono Medium" panose="00000009000000000000" pitchFamily="34" charset="-122"/>
                <a:cs typeface="Times New Roman" panose="02020603050405020304" charset="0"/>
              </a:rPr>
              <a:t>Secondary Objectives</a:t>
            </a:r>
            <a:endParaRPr lang="en-US" sz="1900" dirty="0">
              <a:latin typeface="Times New Roman" panose="02020603050405020304" charset="0"/>
              <a:cs typeface="Times New Roman" panose="02020603050405020304" charset="0"/>
            </a:endParaRPr>
          </a:p>
        </p:txBody>
      </p:sp>
      <p:sp>
        <p:nvSpPr>
          <p:cNvPr id="14" name="Text 12"/>
          <p:cNvSpPr/>
          <p:nvPr/>
        </p:nvSpPr>
        <p:spPr>
          <a:xfrm>
            <a:off x="7680722" y="6372939"/>
            <a:ext cx="5936456" cy="316944"/>
          </a:xfrm>
          <a:prstGeom prst="rect">
            <a:avLst/>
          </a:prstGeom>
          <a:noFill/>
        </p:spPr>
        <p:txBody>
          <a:bodyPr wrap="none" lIns="0" tIns="0" rIns="0" bIns="0" rtlCol="0" anchor="t"/>
          <a:lstStyle/>
          <a:p>
            <a:pPr marL="342900" indent="-342900" algn="l">
              <a:lnSpc>
                <a:spcPts val="2450"/>
              </a:lnSpc>
              <a:buSzPct val="100000"/>
              <a:buChar char="•"/>
            </a:pPr>
            <a:r>
              <a:rPr lang="en-US" sz="1550" dirty="0">
                <a:solidFill>
                  <a:srgbClr val="E5E0DF"/>
                </a:solidFill>
                <a:latin typeface="Times New Roman" panose="02020603050405020304" charset="0"/>
                <a:ea typeface="Roboto" panose="02000000000000000000" pitchFamily="34" charset="-122"/>
                <a:cs typeface="Times New Roman" panose="02020603050405020304" charset="0"/>
              </a:rPr>
              <a:t>Integrate diverse user data (health, preferences, activity).</a:t>
            </a:r>
            <a:endParaRPr lang="en-US" sz="1550" dirty="0">
              <a:latin typeface="Times New Roman" panose="02020603050405020304" charset="0"/>
              <a:cs typeface="Times New Roman" panose="02020603050405020304" charset="0"/>
            </a:endParaRPr>
          </a:p>
        </p:txBody>
      </p:sp>
      <p:sp>
        <p:nvSpPr>
          <p:cNvPr id="15" name="Text 13"/>
          <p:cNvSpPr/>
          <p:nvPr/>
        </p:nvSpPr>
        <p:spPr>
          <a:xfrm>
            <a:off x="7680722" y="6759178"/>
            <a:ext cx="5936456" cy="316944"/>
          </a:xfrm>
          <a:prstGeom prst="rect">
            <a:avLst/>
          </a:prstGeom>
          <a:noFill/>
        </p:spPr>
        <p:txBody>
          <a:bodyPr wrap="none" lIns="0" tIns="0" rIns="0" bIns="0" rtlCol="0" anchor="t"/>
          <a:lstStyle/>
          <a:p>
            <a:pPr marL="342900" indent="-342900" algn="l">
              <a:lnSpc>
                <a:spcPts val="2450"/>
              </a:lnSpc>
              <a:buSzPct val="100000"/>
              <a:buChar char="•"/>
            </a:pPr>
            <a:r>
              <a:rPr lang="en-US" sz="1550" dirty="0">
                <a:solidFill>
                  <a:srgbClr val="E5E0DF"/>
                </a:solidFill>
                <a:latin typeface="Times New Roman" panose="02020603050405020304" charset="0"/>
                <a:ea typeface="Roboto" panose="02000000000000000000" pitchFamily="34" charset="-122"/>
                <a:cs typeface="Times New Roman" panose="02020603050405020304" charset="0"/>
              </a:rPr>
              <a:t>Ensure nutritional balance and dietary restrictions.</a:t>
            </a:r>
            <a:endParaRPr lang="en-US" sz="1550" dirty="0">
              <a:latin typeface="Times New Roman" panose="02020603050405020304" charset="0"/>
              <a:cs typeface="Times New Roman" panose="02020603050405020304" charset="0"/>
            </a:endParaRPr>
          </a:p>
        </p:txBody>
      </p:sp>
      <p:sp>
        <p:nvSpPr>
          <p:cNvPr id="16" name="Text 14"/>
          <p:cNvSpPr/>
          <p:nvPr/>
        </p:nvSpPr>
        <p:spPr>
          <a:xfrm>
            <a:off x="7680722" y="7145417"/>
            <a:ext cx="5936456" cy="316944"/>
          </a:xfrm>
          <a:prstGeom prst="rect">
            <a:avLst/>
          </a:prstGeom>
          <a:noFill/>
        </p:spPr>
        <p:txBody>
          <a:bodyPr wrap="none" lIns="0" tIns="0" rIns="0" bIns="0" rtlCol="0" anchor="t"/>
          <a:lstStyle/>
          <a:p>
            <a:pPr marL="342900" indent="-342900" algn="l">
              <a:lnSpc>
                <a:spcPts val="2450"/>
              </a:lnSpc>
              <a:buSzPct val="100000"/>
              <a:buChar char="•"/>
            </a:pPr>
            <a:r>
              <a:rPr lang="en-US" sz="1550" dirty="0">
                <a:solidFill>
                  <a:srgbClr val="E5E0DF"/>
                </a:solidFill>
                <a:latin typeface="Times New Roman" panose="02020603050405020304" charset="0"/>
                <a:ea typeface="Roboto" panose="02000000000000000000" pitchFamily="34" charset="-122"/>
                <a:cs typeface="Times New Roman" panose="02020603050405020304" charset="0"/>
              </a:rPr>
              <a:t>Provide adaptive recommendations over time.</a:t>
            </a:r>
            <a:endParaRPr lang="en-US" sz="1550" dirty="0">
              <a:latin typeface="Times New Roman" panose="02020603050405020304" charset="0"/>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396835" y="272891"/>
            <a:ext cx="5357932" cy="310158"/>
          </a:xfrm>
          <a:prstGeom prst="rect">
            <a:avLst/>
          </a:prstGeom>
          <a:noFill/>
        </p:spPr>
        <p:txBody>
          <a:bodyPr wrap="none" lIns="0" tIns="0" rIns="0" bIns="0" rtlCol="0" anchor="t"/>
          <a:lstStyle/>
          <a:p>
            <a:pPr marL="0" indent="0" algn="l">
              <a:lnSpc>
                <a:spcPts val="2400"/>
              </a:lnSpc>
              <a:buNone/>
            </a:pPr>
            <a:r>
              <a:rPr lang="en-US" sz="1950" dirty="0">
                <a:solidFill>
                  <a:schemeClr val="tx1"/>
                </a:solidFill>
                <a:latin typeface="Times New Roman" panose="02020603050405020304" charset="0"/>
                <a:ea typeface="Roboto Mono Medium" panose="00000009000000000000" pitchFamily="34" charset="-122"/>
                <a:cs typeface="Times New Roman" panose="02020603050405020304" charset="0"/>
              </a:rPr>
              <a:t>Strategic Blueprint: Our Methodology</a:t>
            </a:r>
            <a:endParaRPr lang="en-US" sz="1950"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pic>
        <p:nvPicPr>
          <p:cNvPr id="4" name="Image 0" descr="preencoded.png"/>
          <p:cNvPicPr>
            <a:picLocks noChangeAspect="1"/>
          </p:cNvPicPr>
          <p:nvPr/>
        </p:nvPicPr>
        <p:blipFill>
          <a:blip r:embed="rId1"/>
          <a:stretch>
            <a:fillRect/>
          </a:stretch>
        </p:blipFill>
        <p:spPr>
          <a:xfrm>
            <a:off x="396835" y="1210151"/>
            <a:ext cx="13836729" cy="7857887"/>
          </a:xfrm>
          <a:prstGeom prst="rect">
            <a:avLst/>
          </a:prstGeom>
        </p:spPr>
      </p:pic>
      <p:pic>
        <p:nvPicPr>
          <p:cNvPr id="5" name="Image 1" descr="preencoded.png"/>
          <p:cNvPicPr>
            <a:picLocks noChangeAspect="1"/>
          </p:cNvPicPr>
          <p:nvPr/>
        </p:nvPicPr>
        <p:blipFill>
          <a:blip r:embed="rId2"/>
          <a:stretch>
            <a:fillRect/>
          </a:stretch>
        </p:blipFill>
        <p:spPr>
          <a:xfrm>
            <a:off x="2213759" y="5241318"/>
            <a:ext cx="412329" cy="412329"/>
          </a:xfrm>
          <a:prstGeom prst="rect">
            <a:avLst/>
          </a:prstGeom>
        </p:spPr>
      </p:pic>
      <p:sp>
        <p:nvSpPr>
          <p:cNvPr id="6" name="Text 2"/>
          <p:cNvSpPr/>
          <p:nvPr/>
        </p:nvSpPr>
        <p:spPr>
          <a:xfrm>
            <a:off x="834605" y="7083912"/>
            <a:ext cx="3092466" cy="386558"/>
          </a:xfrm>
          <a:prstGeom prst="rect">
            <a:avLst/>
          </a:prstGeom>
          <a:noFill/>
        </p:spPr>
        <p:txBody>
          <a:bodyPr wrap="none" lIns="0" tIns="0" rIns="0" bIns="0" rtlCol="0" anchor="t"/>
          <a:lstStyle/>
          <a:p>
            <a:pPr marL="0" indent="0" algn="ctr">
              <a:lnSpc>
                <a:spcPts val="1650"/>
              </a:lnSpc>
              <a:buNone/>
            </a:pPr>
            <a:r>
              <a:rPr lang="en-US" sz="1600" dirty="0">
                <a:solidFill>
                  <a:schemeClr val="tx1"/>
                </a:solidFill>
                <a:latin typeface="Times New Roman" panose="02020603050405020304" charset="0"/>
                <a:ea typeface="Roboto Mono Medium" panose="00000009000000000000" pitchFamily="34" charset="-122"/>
                <a:cs typeface="Times New Roman" panose="02020603050405020304" charset="0"/>
              </a:rPr>
              <a:t>User Data Input</a:t>
            </a:r>
            <a:endParaRPr lang="en-US" sz="1600"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7" name="Text 3"/>
          <p:cNvSpPr/>
          <p:nvPr/>
        </p:nvSpPr>
        <p:spPr>
          <a:xfrm>
            <a:off x="724651" y="7580425"/>
            <a:ext cx="3312375" cy="618493"/>
          </a:xfrm>
          <a:prstGeom prst="rect">
            <a:avLst/>
          </a:prstGeom>
          <a:noFill/>
        </p:spPr>
        <p:txBody>
          <a:bodyPr wrap="square" lIns="0" tIns="0" rIns="0" bIns="0" rtlCol="0" anchor="t"/>
          <a:lstStyle/>
          <a:p>
            <a:pPr marL="0" indent="0" algn="ctr">
              <a:lnSpc>
                <a:spcPts val="1350"/>
              </a:lnSpc>
              <a:buNone/>
            </a:pPr>
            <a:r>
              <a:rPr lang="en-US" sz="1400" dirty="0">
                <a:solidFill>
                  <a:schemeClr val="tx1"/>
                </a:solidFill>
                <a:latin typeface="Times New Roman" panose="02020603050405020304" charset="0"/>
                <a:ea typeface="Roboto" panose="02000000000000000000" pitchFamily="34" charset="-122"/>
                <a:cs typeface="Times New Roman" panose="02020603050405020304" charset="0"/>
              </a:rPr>
              <a:t>Collect preferences, goals, health metrics</a:t>
            </a:r>
            <a:endParaRPr lang="en-US" sz="1400" dirty="0">
              <a:solidFill>
                <a:schemeClr val="tx1"/>
              </a:solidFill>
              <a:latin typeface="Times New Roman" panose="02020603050405020304" charset="0"/>
              <a:ea typeface="Roboto" panose="02000000000000000000" pitchFamily="34" charset="-122"/>
              <a:cs typeface="Times New Roman" panose="02020603050405020304" charset="0"/>
            </a:endParaRPr>
          </a:p>
        </p:txBody>
      </p:sp>
      <p:pic>
        <p:nvPicPr>
          <p:cNvPr id="8" name="Image 2" descr="preencoded.png"/>
          <p:cNvPicPr>
            <a:picLocks noChangeAspect="1"/>
          </p:cNvPicPr>
          <p:nvPr/>
        </p:nvPicPr>
        <p:blipFill>
          <a:blip r:embed="rId3"/>
          <a:stretch>
            <a:fillRect/>
          </a:stretch>
        </p:blipFill>
        <p:spPr>
          <a:xfrm>
            <a:off x="4673987" y="4650313"/>
            <a:ext cx="412329" cy="412329"/>
          </a:xfrm>
          <a:prstGeom prst="rect">
            <a:avLst/>
          </a:prstGeom>
        </p:spPr>
      </p:pic>
      <p:sp>
        <p:nvSpPr>
          <p:cNvPr id="9" name="Text 4"/>
          <p:cNvSpPr/>
          <p:nvPr/>
        </p:nvSpPr>
        <p:spPr>
          <a:xfrm>
            <a:off x="3148868" y="1965549"/>
            <a:ext cx="3312375" cy="773116"/>
          </a:xfrm>
          <a:prstGeom prst="rect">
            <a:avLst/>
          </a:prstGeom>
          <a:noFill/>
        </p:spPr>
        <p:txBody>
          <a:bodyPr wrap="square" lIns="0" tIns="0" rIns="0" bIns="0" rtlCol="0" anchor="t"/>
          <a:lstStyle/>
          <a:p>
            <a:pPr marL="0" indent="0" algn="ctr">
              <a:lnSpc>
                <a:spcPts val="1650"/>
              </a:lnSpc>
              <a:buNone/>
            </a:pPr>
            <a:r>
              <a:rPr lang="en-US" sz="1600" dirty="0">
                <a:solidFill>
                  <a:schemeClr val="tx1"/>
                </a:solidFill>
                <a:latin typeface="Times New Roman" panose="02020603050405020304" charset="0"/>
                <a:ea typeface="Roboto Mono Medium" panose="00000009000000000000" pitchFamily="34" charset="-122"/>
                <a:cs typeface="Times New Roman" panose="02020603050405020304" charset="0"/>
              </a:rPr>
              <a:t>Data Preprocessing</a:t>
            </a:r>
            <a:endParaRPr lang="en-US" sz="1600"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10" name="Text 5"/>
          <p:cNvSpPr/>
          <p:nvPr/>
        </p:nvSpPr>
        <p:spPr>
          <a:xfrm>
            <a:off x="3212368" y="2575569"/>
            <a:ext cx="3312375" cy="618493"/>
          </a:xfrm>
          <a:prstGeom prst="rect">
            <a:avLst/>
          </a:prstGeom>
          <a:noFill/>
        </p:spPr>
        <p:txBody>
          <a:bodyPr wrap="square" lIns="0" tIns="0" rIns="0" bIns="0" rtlCol="0" anchor="t"/>
          <a:lstStyle/>
          <a:p>
            <a:pPr marL="0" indent="0" algn="ctr">
              <a:lnSpc>
                <a:spcPts val="1350"/>
              </a:lnSpc>
              <a:buNone/>
            </a:pPr>
            <a:r>
              <a:rPr lang="en-US" dirty="0">
                <a:solidFill>
                  <a:schemeClr val="tx1"/>
                </a:solidFill>
                <a:latin typeface="Times New Roman" panose="02020603050405020304" charset="0"/>
                <a:ea typeface="Roboto" panose="02000000000000000000" pitchFamily="34" charset="-122"/>
                <a:cs typeface="Times New Roman" panose="02020603050405020304" charset="0"/>
              </a:rPr>
              <a:t>Clean, normalize, and validate inputs</a:t>
            </a:r>
            <a:endParaRPr lang="en-US" dirty="0">
              <a:solidFill>
                <a:schemeClr val="tx1"/>
              </a:solidFill>
              <a:latin typeface="Times New Roman" panose="02020603050405020304" charset="0"/>
              <a:ea typeface="Roboto" panose="02000000000000000000" pitchFamily="34" charset="-122"/>
              <a:cs typeface="Times New Roman" panose="02020603050405020304" charset="0"/>
            </a:endParaRPr>
          </a:p>
        </p:txBody>
      </p:sp>
      <p:pic>
        <p:nvPicPr>
          <p:cNvPr id="11" name="Image 3" descr="preencoded.png"/>
          <p:cNvPicPr>
            <a:picLocks noChangeAspect="1"/>
          </p:cNvPicPr>
          <p:nvPr/>
        </p:nvPicPr>
        <p:blipFill>
          <a:blip r:embed="rId4"/>
          <a:stretch>
            <a:fillRect/>
          </a:stretch>
        </p:blipFill>
        <p:spPr>
          <a:xfrm>
            <a:off x="7134216" y="5241318"/>
            <a:ext cx="412329" cy="412329"/>
          </a:xfrm>
          <a:prstGeom prst="rect">
            <a:avLst/>
          </a:prstGeom>
        </p:spPr>
      </p:pic>
      <p:sp>
        <p:nvSpPr>
          <p:cNvPr id="12" name="Text 6"/>
          <p:cNvSpPr/>
          <p:nvPr/>
        </p:nvSpPr>
        <p:spPr>
          <a:xfrm>
            <a:off x="5645108" y="7083912"/>
            <a:ext cx="3312375" cy="773117"/>
          </a:xfrm>
          <a:prstGeom prst="rect">
            <a:avLst/>
          </a:prstGeom>
          <a:noFill/>
        </p:spPr>
        <p:txBody>
          <a:bodyPr wrap="square" lIns="0" tIns="0" rIns="0" bIns="0" rtlCol="0" anchor="t"/>
          <a:lstStyle/>
          <a:p>
            <a:pPr marL="0" indent="0" algn="ctr">
              <a:lnSpc>
                <a:spcPts val="1650"/>
              </a:lnSpc>
              <a:buNone/>
            </a:pPr>
            <a:r>
              <a:rPr lang="en-US" sz="1600" dirty="0">
                <a:solidFill>
                  <a:schemeClr val="tx1"/>
                </a:solidFill>
                <a:latin typeface="Times New Roman" panose="02020603050405020304" charset="0"/>
                <a:ea typeface="Roboto Mono Medium" panose="00000009000000000000" pitchFamily="34" charset="-122"/>
                <a:cs typeface="Times New Roman" panose="02020603050405020304" charset="0"/>
              </a:rPr>
              <a:t>Feature Engineering</a:t>
            </a:r>
            <a:endParaRPr lang="en-US" sz="1600"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13" name="Text 7"/>
          <p:cNvSpPr/>
          <p:nvPr/>
        </p:nvSpPr>
        <p:spPr>
          <a:xfrm>
            <a:off x="5645108" y="7966983"/>
            <a:ext cx="3312375" cy="618492"/>
          </a:xfrm>
          <a:prstGeom prst="rect">
            <a:avLst/>
          </a:prstGeom>
          <a:noFill/>
        </p:spPr>
        <p:txBody>
          <a:bodyPr wrap="square" lIns="0" tIns="0" rIns="0" bIns="0" rtlCol="0" anchor="t"/>
          <a:lstStyle/>
          <a:p>
            <a:pPr marL="0" indent="0" algn="ctr">
              <a:lnSpc>
                <a:spcPts val="1350"/>
              </a:lnSpc>
              <a:buNone/>
            </a:pPr>
            <a:r>
              <a:rPr lang="en-US" sz="1400" dirty="0">
                <a:solidFill>
                  <a:schemeClr val="tx1"/>
                </a:solidFill>
                <a:latin typeface="Times New Roman" panose="02020603050405020304" charset="0"/>
                <a:ea typeface="Roboto" panose="02000000000000000000" pitchFamily="34" charset="-122"/>
                <a:cs typeface="Times New Roman" panose="02020603050405020304" charset="0"/>
              </a:rPr>
              <a:t>Extract nutritional and behavioral features</a:t>
            </a:r>
            <a:endParaRPr lang="en-US" sz="1400" dirty="0">
              <a:solidFill>
                <a:schemeClr val="tx1"/>
              </a:solidFill>
              <a:latin typeface="Times New Roman" panose="02020603050405020304" charset="0"/>
              <a:ea typeface="Roboto" panose="02000000000000000000" pitchFamily="34" charset="-122"/>
              <a:cs typeface="Times New Roman" panose="02020603050405020304" charset="0"/>
            </a:endParaRPr>
          </a:p>
        </p:txBody>
      </p:sp>
      <p:pic>
        <p:nvPicPr>
          <p:cNvPr id="14" name="Image 4" descr="preencoded.png"/>
          <p:cNvPicPr>
            <a:picLocks noChangeAspect="1"/>
          </p:cNvPicPr>
          <p:nvPr/>
        </p:nvPicPr>
        <p:blipFill>
          <a:blip r:embed="rId5"/>
          <a:stretch>
            <a:fillRect/>
          </a:stretch>
        </p:blipFill>
        <p:spPr>
          <a:xfrm>
            <a:off x="9594444" y="4650313"/>
            <a:ext cx="412329" cy="412329"/>
          </a:xfrm>
          <a:prstGeom prst="rect">
            <a:avLst/>
          </a:prstGeom>
        </p:spPr>
      </p:pic>
      <p:pic>
        <p:nvPicPr>
          <p:cNvPr id="17" name="Image 5" descr="preencoded.png"/>
          <p:cNvPicPr>
            <a:picLocks noChangeAspect="1"/>
          </p:cNvPicPr>
          <p:nvPr/>
        </p:nvPicPr>
        <p:blipFill>
          <a:blip r:embed="rId6"/>
          <a:stretch>
            <a:fillRect/>
          </a:stretch>
        </p:blipFill>
        <p:spPr>
          <a:xfrm>
            <a:off x="12054673" y="5241318"/>
            <a:ext cx="412329" cy="412329"/>
          </a:xfrm>
          <a:prstGeom prst="rect">
            <a:avLst/>
          </a:prstGeom>
        </p:spPr>
      </p:pic>
      <p:sp>
        <p:nvSpPr>
          <p:cNvPr id="18" name="Text 10"/>
          <p:cNvSpPr/>
          <p:nvPr/>
        </p:nvSpPr>
        <p:spPr>
          <a:xfrm>
            <a:off x="10593053" y="7083912"/>
            <a:ext cx="3312375" cy="773117"/>
          </a:xfrm>
          <a:prstGeom prst="rect">
            <a:avLst/>
          </a:prstGeom>
          <a:noFill/>
        </p:spPr>
        <p:txBody>
          <a:bodyPr wrap="square" lIns="0" tIns="0" rIns="0" bIns="0" rtlCol="0" anchor="t"/>
          <a:lstStyle/>
          <a:p>
            <a:pPr marL="0" indent="0" algn="ctr">
              <a:lnSpc>
                <a:spcPts val="1650"/>
              </a:lnSpc>
              <a:buNone/>
            </a:pPr>
            <a:r>
              <a:rPr lang="en-US" sz="1600" dirty="0">
                <a:solidFill>
                  <a:schemeClr val="tx1"/>
                </a:solidFill>
                <a:latin typeface="Times New Roman" panose="02020603050405020304" charset="0"/>
                <a:ea typeface="Roboto Mono Medium" panose="00000009000000000000" pitchFamily="34" charset="-122"/>
                <a:cs typeface="Times New Roman" panose="02020603050405020304" charset="0"/>
              </a:rPr>
              <a:t>Personalized Dietary Plan</a:t>
            </a:r>
            <a:endParaRPr lang="en-US" sz="1600"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19" name="Text 11"/>
          <p:cNvSpPr/>
          <p:nvPr/>
        </p:nvSpPr>
        <p:spPr>
          <a:xfrm>
            <a:off x="10593053" y="7966983"/>
            <a:ext cx="3312375" cy="618492"/>
          </a:xfrm>
          <a:prstGeom prst="rect">
            <a:avLst/>
          </a:prstGeom>
          <a:noFill/>
        </p:spPr>
        <p:txBody>
          <a:bodyPr wrap="square" lIns="0" tIns="0" rIns="0" bIns="0" rtlCol="0" anchor="t"/>
          <a:lstStyle/>
          <a:p>
            <a:pPr marL="0" indent="0" algn="ctr">
              <a:lnSpc>
                <a:spcPts val="1350"/>
              </a:lnSpc>
              <a:buNone/>
            </a:pPr>
            <a:r>
              <a:rPr lang="en-US" sz="1400" dirty="0">
                <a:solidFill>
                  <a:schemeClr val="tx1"/>
                </a:solidFill>
                <a:latin typeface="Times New Roman" panose="02020603050405020304" charset="0"/>
                <a:ea typeface="Roboto" panose="02000000000000000000" pitchFamily="34" charset="-122"/>
                <a:cs typeface="Times New Roman" panose="02020603050405020304" charset="0"/>
              </a:rPr>
              <a:t>Generate tailored meal recommendations</a:t>
            </a:r>
            <a:endParaRPr lang="en-US" sz="140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
        <p:nvSpPr>
          <p:cNvPr id="20" name="Text 12"/>
          <p:cNvSpPr/>
          <p:nvPr/>
        </p:nvSpPr>
        <p:spPr>
          <a:xfrm>
            <a:off x="396835" y="9179600"/>
            <a:ext cx="13836729" cy="317183"/>
          </a:xfrm>
          <a:prstGeom prst="rect">
            <a:avLst/>
          </a:prstGeom>
          <a:noFill/>
        </p:spPr>
        <p:txBody>
          <a:bodyPr wrap="square" lIns="0" tIns="0" rIns="0" bIns="0" rtlCol="0" anchor="t"/>
          <a:lstStyle/>
          <a:p>
            <a:pPr marL="0" indent="0" algn="l">
              <a:lnSpc>
                <a:spcPts val="1250"/>
              </a:lnSpc>
              <a:buNone/>
            </a:pPr>
            <a:r>
              <a:rPr lang="en-US" sz="750" dirty="0">
                <a:solidFill>
                  <a:srgbClr val="E5E0DF"/>
                </a:solidFill>
                <a:latin typeface="Roboto" panose="02000000000000000000" pitchFamily="34" charset="0"/>
                <a:ea typeface="Roboto" panose="02000000000000000000" pitchFamily="34" charset="-122"/>
                <a:cs typeface="Roboto" panose="02000000000000000000" pitchFamily="34" charset="-120"/>
              </a:rPr>
              <a:t>The core of our system is a deep learning model, likely a Recurrent Neural Network (RNN) or a Transformer architecture, capable of capturing complex sequential and contextual dependencies in user behavior and physiological responses. This model will learn optimal food combinations and quantities based on individual health goals, dietary restrictions, and dynamic feedback.</a:t>
            </a:r>
            <a:endParaRPr lang="en-US" sz="750" dirty="0"/>
          </a:p>
        </p:txBody>
      </p:sp>
      <p:sp>
        <p:nvSpPr>
          <p:cNvPr id="21" name="Shape 13"/>
          <p:cNvSpPr/>
          <p:nvPr/>
        </p:nvSpPr>
        <p:spPr>
          <a:xfrm>
            <a:off x="396835" y="9608344"/>
            <a:ext cx="6868716" cy="968335"/>
          </a:xfrm>
          <a:prstGeom prst="roundRect">
            <a:avLst>
              <a:gd name="adj" fmla="val 1537"/>
            </a:avLst>
          </a:prstGeom>
          <a:solidFill>
            <a:srgbClr val="404040"/>
          </a:solidFill>
        </p:spPr>
      </p:sp>
      <p:sp>
        <p:nvSpPr>
          <p:cNvPr id="22" name="Shape 14"/>
          <p:cNvSpPr/>
          <p:nvPr/>
        </p:nvSpPr>
        <p:spPr>
          <a:xfrm>
            <a:off x="496014" y="9707523"/>
            <a:ext cx="297656" cy="297656"/>
          </a:xfrm>
          <a:prstGeom prst="roundRect">
            <a:avLst>
              <a:gd name="adj" fmla="val 30716954"/>
            </a:avLst>
          </a:prstGeom>
          <a:solidFill>
            <a:srgbClr val="DCFF50"/>
          </a:solidFill>
        </p:spPr>
      </p:sp>
      <p:pic>
        <p:nvPicPr>
          <p:cNvPr id="23" name="Image 6" descr="preencoded.png"/>
          <p:cNvPicPr>
            <a:picLocks noChangeAspect="1"/>
          </p:cNvPicPr>
          <p:nvPr/>
        </p:nvPicPr>
        <p:blipFill>
          <a:blip r:embed="rId7"/>
          <a:stretch>
            <a:fillRect/>
          </a:stretch>
        </p:blipFill>
        <p:spPr>
          <a:xfrm>
            <a:off x="577810" y="9772650"/>
            <a:ext cx="133945" cy="167402"/>
          </a:xfrm>
          <a:prstGeom prst="rect">
            <a:avLst/>
          </a:prstGeom>
        </p:spPr>
      </p:pic>
      <p:sp>
        <p:nvSpPr>
          <p:cNvPr id="24" name="Text 15"/>
          <p:cNvSpPr/>
          <p:nvPr/>
        </p:nvSpPr>
        <p:spPr>
          <a:xfrm>
            <a:off x="496014" y="10104358"/>
            <a:ext cx="1240393" cy="155019"/>
          </a:xfrm>
          <a:prstGeom prst="rect">
            <a:avLst/>
          </a:prstGeom>
          <a:noFill/>
        </p:spPr>
        <p:txBody>
          <a:bodyPr wrap="none" lIns="0" tIns="0" rIns="0" bIns="0" rtlCol="0" anchor="t"/>
          <a:lstStyle/>
          <a:p>
            <a:pPr marL="0" indent="0" algn="l">
              <a:lnSpc>
                <a:spcPts val="1200"/>
              </a:lnSpc>
              <a:buNone/>
            </a:pPr>
            <a:r>
              <a:rPr lang="en-US" sz="95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Core Language</a:t>
            </a:r>
            <a:endParaRPr lang="en-US" sz="950" dirty="0"/>
          </a:p>
        </p:txBody>
      </p:sp>
      <p:sp>
        <p:nvSpPr>
          <p:cNvPr id="25" name="Text 16"/>
          <p:cNvSpPr/>
          <p:nvPr/>
        </p:nvSpPr>
        <p:spPr>
          <a:xfrm>
            <a:off x="496014" y="10318909"/>
            <a:ext cx="6670357" cy="158591"/>
          </a:xfrm>
          <a:prstGeom prst="rect">
            <a:avLst/>
          </a:prstGeom>
          <a:noFill/>
        </p:spPr>
        <p:txBody>
          <a:bodyPr wrap="none" lIns="0" tIns="0" rIns="0" bIns="0" rtlCol="0" anchor="t"/>
          <a:lstStyle/>
          <a:p>
            <a:pPr marL="0" indent="0" algn="l">
              <a:lnSpc>
                <a:spcPts val="1250"/>
              </a:lnSpc>
              <a:buNone/>
            </a:pPr>
            <a:r>
              <a:rPr lang="en-US" sz="750" dirty="0">
                <a:solidFill>
                  <a:srgbClr val="E5E0DF"/>
                </a:solidFill>
                <a:latin typeface="Roboto" panose="02000000000000000000" pitchFamily="34" charset="0"/>
                <a:ea typeface="Roboto" panose="02000000000000000000" pitchFamily="34" charset="-122"/>
                <a:cs typeface="Roboto" panose="02000000000000000000" pitchFamily="34" charset="-120"/>
              </a:rPr>
              <a:t>Python</a:t>
            </a:r>
            <a:endParaRPr lang="en-US" sz="750" dirty="0"/>
          </a:p>
        </p:txBody>
      </p:sp>
      <p:sp>
        <p:nvSpPr>
          <p:cNvPr id="26" name="Shape 17"/>
          <p:cNvSpPr/>
          <p:nvPr/>
        </p:nvSpPr>
        <p:spPr>
          <a:xfrm>
            <a:off x="7364730" y="9608344"/>
            <a:ext cx="6868835" cy="968335"/>
          </a:xfrm>
          <a:prstGeom prst="roundRect">
            <a:avLst>
              <a:gd name="adj" fmla="val 1537"/>
            </a:avLst>
          </a:prstGeom>
          <a:solidFill>
            <a:srgbClr val="404040"/>
          </a:solidFill>
        </p:spPr>
      </p:sp>
      <p:sp>
        <p:nvSpPr>
          <p:cNvPr id="27" name="Shape 18"/>
          <p:cNvSpPr/>
          <p:nvPr/>
        </p:nvSpPr>
        <p:spPr>
          <a:xfrm>
            <a:off x="7463909" y="9707523"/>
            <a:ext cx="297656" cy="297656"/>
          </a:xfrm>
          <a:prstGeom prst="roundRect">
            <a:avLst>
              <a:gd name="adj" fmla="val 30716954"/>
            </a:avLst>
          </a:prstGeom>
          <a:solidFill>
            <a:srgbClr val="DCFF50"/>
          </a:solidFill>
        </p:spPr>
      </p:sp>
      <p:pic>
        <p:nvPicPr>
          <p:cNvPr id="28" name="Image 7" descr="preencoded.png"/>
          <p:cNvPicPr>
            <a:picLocks noChangeAspect="1"/>
          </p:cNvPicPr>
          <p:nvPr/>
        </p:nvPicPr>
        <p:blipFill>
          <a:blip r:embed="rId8"/>
          <a:stretch>
            <a:fillRect/>
          </a:stretch>
        </p:blipFill>
        <p:spPr>
          <a:xfrm>
            <a:off x="7545705" y="9772650"/>
            <a:ext cx="133945" cy="167402"/>
          </a:xfrm>
          <a:prstGeom prst="rect">
            <a:avLst/>
          </a:prstGeom>
        </p:spPr>
      </p:pic>
      <p:sp>
        <p:nvSpPr>
          <p:cNvPr id="29" name="Text 19"/>
          <p:cNvSpPr/>
          <p:nvPr/>
        </p:nvSpPr>
        <p:spPr>
          <a:xfrm>
            <a:off x="7463909" y="10104358"/>
            <a:ext cx="1785104" cy="155019"/>
          </a:xfrm>
          <a:prstGeom prst="rect">
            <a:avLst/>
          </a:prstGeom>
          <a:noFill/>
        </p:spPr>
        <p:txBody>
          <a:bodyPr wrap="none" lIns="0" tIns="0" rIns="0" bIns="0" rtlCol="0" anchor="t"/>
          <a:lstStyle/>
          <a:p>
            <a:pPr marL="0" indent="0" algn="l">
              <a:lnSpc>
                <a:spcPts val="1200"/>
              </a:lnSpc>
              <a:buNone/>
            </a:pPr>
            <a:r>
              <a:rPr lang="en-US" sz="95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Deep Learning Frameworks</a:t>
            </a:r>
            <a:endParaRPr lang="en-US" sz="950" dirty="0"/>
          </a:p>
        </p:txBody>
      </p:sp>
      <p:sp>
        <p:nvSpPr>
          <p:cNvPr id="30" name="Text 20"/>
          <p:cNvSpPr/>
          <p:nvPr/>
        </p:nvSpPr>
        <p:spPr>
          <a:xfrm>
            <a:off x="7463909" y="10318909"/>
            <a:ext cx="6670477" cy="158591"/>
          </a:xfrm>
          <a:prstGeom prst="rect">
            <a:avLst/>
          </a:prstGeom>
          <a:noFill/>
        </p:spPr>
        <p:txBody>
          <a:bodyPr wrap="none" lIns="0" tIns="0" rIns="0" bIns="0" rtlCol="0" anchor="t"/>
          <a:lstStyle/>
          <a:p>
            <a:pPr marL="0" indent="0" algn="l">
              <a:lnSpc>
                <a:spcPts val="1250"/>
              </a:lnSpc>
              <a:buNone/>
            </a:pPr>
            <a:r>
              <a:rPr lang="en-US" sz="750" dirty="0">
                <a:solidFill>
                  <a:srgbClr val="E5E0DF"/>
                </a:solidFill>
                <a:latin typeface="Roboto" panose="02000000000000000000" pitchFamily="34" charset="0"/>
                <a:ea typeface="Roboto" panose="02000000000000000000" pitchFamily="34" charset="-122"/>
                <a:cs typeface="Roboto" panose="02000000000000000000" pitchFamily="34" charset="-120"/>
              </a:rPr>
              <a:t>TensorFlow, Keras</a:t>
            </a:r>
            <a:endParaRPr lang="en-US" sz="750" dirty="0"/>
          </a:p>
        </p:txBody>
      </p:sp>
      <p:sp>
        <p:nvSpPr>
          <p:cNvPr id="31" name="Shape 21"/>
          <p:cNvSpPr/>
          <p:nvPr/>
        </p:nvSpPr>
        <p:spPr>
          <a:xfrm>
            <a:off x="396835" y="10675858"/>
            <a:ext cx="6868716" cy="968335"/>
          </a:xfrm>
          <a:prstGeom prst="roundRect">
            <a:avLst>
              <a:gd name="adj" fmla="val 1537"/>
            </a:avLst>
          </a:prstGeom>
          <a:solidFill>
            <a:srgbClr val="404040"/>
          </a:solidFill>
        </p:spPr>
      </p:sp>
      <p:sp>
        <p:nvSpPr>
          <p:cNvPr id="32" name="Shape 22"/>
          <p:cNvSpPr/>
          <p:nvPr/>
        </p:nvSpPr>
        <p:spPr>
          <a:xfrm>
            <a:off x="496014" y="10775037"/>
            <a:ext cx="297656" cy="297656"/>
          </a:xfrm>
          <a:prstGeom prst="roundRect">
            <a:avLst>
              <a:gd name="adj" fmla="val 30716954"/>
            </a:avLst>
          </a:prstGeom>
          <a:solidFill>
            <a:srgbClr val="DCFF50"/>
          </a:solidFill>
        </p:spPr>
      </p:sp>
      <p:pic>
        <p:nvPicPr>
          <p:cNvPr id="33" name="Image 8" descr="preencoded.png"/>
          <p:cNvPicPr>
            <a:picLocks noChangeAspect="1"/>
          </p:cNvPicPr>
          <p:nvPr/>
        </p:nvPicPr>
        <p:blipFill>
          <a:blip r:embed="rId8"/>
          <a:stretch>
            <a:fillRect/>
          </a:stretch>
        </p:blipFill>
        <p:spPr>
          <a:xfrm>
            <a:off x="577810" y="10840164"/>
            <a:ext cx="133945" cy="167402"/>
          </a:xfrm>
          <a:prstGeom prst="rect">
            <a:avLst/>
          </a:prstGeom>
        </p:spPr>
      </p:pic>
      <p:sp>
        <p:nvSpPr>
          <p:cNvPr id="34" name="Text 23"/>
          <p:cNvSpPr/>
          <p:nvPr/>
        </p:nvSpPr>
        <p:spPr>
          <a:xfrm>
            <a:off x="496014" y="11171872"/>
            <a:ext cx="1264444" cy="155019"/>
          </a:xfrm>
          <a:prstGeom prst="rect">
            <a:avLst/>
          </a:prstGeom>
          <a:noFill/>
        </p:spPr>
        <p:txBody>
          <a:bodyPr wrap="none" lIns="0" tIns="0" rIns="0" bIns="0" rtlCol="0" anchor="t"/>
          <a:lstStyle/>
          <a:p>
            <a:pPr marL="0" indent="0" algn="l">
              <a:lnSpc>
                <a:spcPts val="1200"/>
              </a:lnSpc>
              <a:buNone/>
            </a:pPr>
            <a:r>
              <a:rPr lang="en-US" sz="95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Data Manipulation</a:t>
            </a:r>
            <a:endParaRPr lang="en-US" sz="950" dirty="0"/>
          </a:p>
        </p:txBody>
      </p:sp>
      <p:sp>
        <p:nvSpPr>
          <p:cNvPr id="35" name="Text 24"/>
          <p:cNvSpPr/>
          <p:nvPr/>
        </p:nvSpPr>
        <p:spPr>
          <a:xfrm>
            <a:off x="496014" y="11386423"/>
            <a:ext cx="6670357" cy="158591"/>
          </a:xfrm>
          <a:prstGeom prst="rect">
            <a:avLst/>
          </a:prstGeom>
          <a:noFill/>
        </p:spPr>
        <p:txBody>
          <a:bodyPr wrap="none" lIns="0" tIns="0" rIns="0" bIns="0" rtlCol="0" anchor="t"/>
          <a:lstStyle/>
          <a:p>
            <a:pPr marL="0" indent="0" algn="l">
              <a:lnSpc>
                <a:spcPts val="1250"/>
              </a:lnSpc>
              <a:buNone/>
            </a:pPr>
            <a:r>
              <a:rPr lang="en-US" sz="750" dirty="0">
                <a:solidFill>
                  <a:srgbClr val="E5E0DF"/>
                </a:solidFill>
                <a:latin typeface="Roboto" panose="02000000000000000000" pitchFamily="34" charset="0"/>
                <a:ea typeface="Roboto" panose="02000000000000000000" pitchFamily="34" charset="-122"/>
                <a:cs typeface="Roboto" panose="02000000000000000000" pitchFamily="34" charset="-120"/>
              </a:rPr>
              <a:t>Pandas, NumPy</a:t>
            </a:r>
            <a:endParaRPr lang="en-US" sz="750" dirty="0"/>
          </a:p>
        </p:txBody>
      </p:sp>
      <p:sp>
        <p:nvSpPr>
          <p:cNvPr id="36" name="Shape 25"/>
          <p:cNvSpPr/>
          <p:nvPr/>
        </p:nvSpPr>
        <p:spPr>
          <a:xfrm>
            <a:off x="7364730" y="10675858"/>
            <a:ext cx="6868835" cy="968335"/>
          </a:xfrm>
          <a:prstGeom prst="roundRect">
            <a:avLst>
              <a:gd name="adj" fmla="val 1537"/>
            </a:avLst>
          </a:prstGeom>
          <a:solidFill>
            <a:srgbClr val="404040"/>
          </a:solidFill>
        </p:spPr>
      </p:sp>
      <p:sp>
        <p:nvSpPr>
          <p:cNvPr id="37" name="Shape 26"/>
          <p:cNvSpPr/>
          <p:nvPr/>
        </p:nvSpPr>
        <p:spPr>
          <a:xfrm>
            <a:off x="7463909" y="10775037"/>
            <a:ext cx="297656" cy="297656"/>
          </a:xfrm>
          <a:prstGeom prst="roundRect">
            <a:avLst>
              <a:gd name="adj" fmla="val 30716954"/>
            </a:avLst>
          </a:prstGeom>
          <a:solidFill>
            <a:srgbClr val="DCFF50"/>
          </a:solidFill>
        </p:spPr>
      </p:sp>
      <p:pic>
        <p:nvPicPr>
          <p:cNvPr id="38" name="Image 9" descr="preencoded.png"/>
          <p:cNvPicPr>
            <a:picLocks noChangeAspect="1"/>
          </p:cNvPicPr>
          <p:nvPr/>
        </p:nvPicPr>
        <p:blipFill>
          <a:blip r:embed="rId8"/>
          <a:stretch>
            <a:fillRect/>
          </a:stretch>
        </p:blipFill>
        <p:spPr>
          <a:xfrm>
            <a:off x="7545705" y="10840164"/>
            <a:ext cx="133945" cy="167402"/>
          </a:xfrm>
          <a:prstGeom prst="rect">
            <a:avLst/>
          </a:prstGeom>
        </p:spPr>
      </p:pic>
      <p:sp>
        <p:nvSpPr>
          <p:cNvPr id="39" name="Text 27"/>
          <p:cNvSpPr/>
          <p:nvPr/>
        </p:nvSpPr>
        <p:spPr>
          <a:xfrm>
            <a:off x="7463909" y="11171872"/>
            <a:ext cx="1240393" cy="155019"/>
          </a:xfrm>
          <a:prstGeom prst="rect">
            <a:avLst/>
          </a:prstGeom>
          <a:noFill/>
        </p:spPr>
        <p:txBody>
          <a:bodyPr wrap="none" lIns="0" tIns="0" rIns="0" bIns="0" rtlCol="0" anchor="t"/>
          <a:lstStyle/>
          <a:p>
            <a:pPr marL="0" indent="0" algn="l">
              <a:lnSpc>
                <a:spcPts val="1200"/>
              </a:lnSpc>
              <a:buNone/>
            </a:pPr>
            <a:r>
              <a:rPr lang="en-US" sz="95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ML Utilities</a:t>
            </a:r>
            <a:endParaRPr lang="en-US" sz="950" dirty="0"/>
          </a:p>
        </p:txBody>
      </p:sp>
      <p:sp>
        <p:nvSpPr>
          <p:cNvPr id="40" name="Text 28"/>
          <p:cNvSpPr/>
          <p:nvPr/>
        </p:nvSpPr>
        <p:spPr>
          <a:xfrm>
            <a:off x="7463909" y="11386423"/>
            <a:ext cx="6670477" cy="158591"/>
          </a:xfrm>
          <a:prstGeom prst="rect">
            <a:avLst/>
          </a:prstGeom>
          <a:noFill/>
        </p:spPr>
        <p:txBody>
          <a:bodyPr wrap="none" lIns="0" tIns="0" rIns="0" bIns="0" rtlCol="0" anchor="t"/>
          <a:lstStyle/>
          <a:p>
            <a:pPr marL="0" indent="0" algn="l">
              <a:lnSpc>
                <a:spcPts val="1250"/>
              </a:lnSpc>
              <a:buNone/>
            </a:pPr>
            <a:r>
              <a:rPr lang="en-US" sz="750" dirty="0">
                <a:solidFill>
                  <a:srgbClr val="E5E0DF"/>
                </a:solidFill>
                <a:latin typeface="Roboto" panose="02000000000000000000" pitchFamily="34" charset="0"/>
                <a:ea typeface="Roboto" panose="02000000000000000000" pitchFamily="34" charset="-122"/>
                <a:cs typeface="Roboto" panose="02000000000000000000" pitchFamily="34" charset="-120"/>
              </a:rPr>
              <a:t>Scikit-learn</a:t>
            </a:r>
            <a:endParaRPr lang="en-US" sz="750" dirty="0"/>
          </a:p>
        </p:txBody>
      </p:sp>
      <p:sp>
        <p:nvSpPr>
          <p:cNvPr id="15" name="Text Box 14"/>
          <p:cNvSpPr txBox="1"/>
          <p:nvPr/>
        </p:nvSpPr>
        <p:spPr>
          <a:xfrm>
            <a:off x="8431530" y="1953895"/>
            <a:ext cx="3220085" cy="1675765"/>
          </a:xfrm>
          <a:prstGeom prst="rect">
            <a:avLst/>
          </a:prstGeom>
          <a:noFill/>
        </p:spPr>
        <p:txBody>
          <a:bodyPr wrap="square" rtlCol="0">
            <a:noAutofit/>
          </a:bodyPr>
          <a:p>
            <a:r>
              <a:rPr lang="en-US" sz="1600">
                <a:latin typeface="Times New Roman" panose="02020603050405020304" charset="0"/>
                <a:cs typeface="Times New Roman" panose="02020603050405020304" charset="0"/>
              </a:rPr>
              <a:t>Machine Learnig Approch</a:t>
            </a:r>
            <a:endParaRPr lang="en-US" sz="1600">
              <a:latin typeface="Times New Roman" panose="02020603050405020304" charset="0"/>
              <a:cs typeface="Times New Roman" panose="02020603050405020304" charset="0"/>
            </a:endParaRPr>
          </a:p>
          <a:p>
            <a:endParaRPr lang="en-US"/>
          </a:p>
          <a:p>
            <a:r>
              <a:rPr lang="en-US" sz="1400">
                <a:latin typeface="Times New Roman" panose="02020603050405020304" charset="0"/>
                <a:cs typeface="Times New Roman" panose="02020603050405020304" charset="0"/>
              </a:rPr>
              <a:t>Algorithms applyed</a:t>
            </a:r>
            <a:endParaRPr lang="en-US" sz="140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692706" y="699492"/>
            <a:ext cx="12210098" cy="541258"/>
          </a:xfrm>
          <a:prstGeom prst="rect">
            <a:avLst/>
          </a:prstGeom>
          <a:noFill/>
        </p:spPr>
        <p:txBody>
          <a:bodyPr wrap="none" lIns="0" tIns="0" rIns="0" bIns="0" rtlCol="0" anchor="t"/>
          <a:lstStyle/>
          <a:p>
            <a:pPr marL="0" indent="0" algn="l">
              <a:lnSpc>
                <a:spcPts val="4250"/>
              </a:lnSpc>
              <a:buNone/>
            </a:pPr>
            <a:r>
              <a:rPr lang="en-US" sz="3400" dirty="0">
                <a:solidFill>
                  <a:schemeClr val="tx1"/>
                </a:solidFill>
                <a:latin typeface="Times New Roman" panose="02020603050405020304" charset="0"/>
                <a:ea typeface="Roboto Mono Medium" panose="00000009000000000000" pitchFamily="34" charset="-122"/>
                <a:cs typeface="Times New Roman" panose="02020603050405020304" charset="0"/>
              </a:rPr>
              <a:t>Data Foundation: Dataset &amp; Requirement Analysis</a:t>
            </a:r>
            <a:endParaRPr lang="en-US" sz="3400"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4" name="Text 2"/>
          <p:cNvSpPr/>
          <p:nvPr/>
        </p:nvSpPr>
        <p:spPr>
          <a:xfrm>
            <a:off x="692706" y="2509361"/>
            <a:ext cx="2857738" cy="270510"/>
          </a:xfrm>
          <a:prstGeom prst="rect">
            <a:avLst/>
          </a:prstGeom>
          <a:noFill/>
        </p:spPr>
        <p:txBody>
          <a:bodyPr wrap="none" lIns="0" tIns="0" rIns="0" bIns="0" rtlCol="0" anchor="t"/>
          <a:lstStyle/>
          <a:p>
            <a:pPr marL="0" indent="0" algn="l">
              <a:lnSpc>
                <a:spcPts val="2100"/>
              </a:lnSpc>
              <a:buNone/>
            </a:pPr>
            <a:r>
              <a:rPr lang="en-US" b="1" dirty="0">
                <a:solidFill>
                  <a:schemeClr val="tx1"/>
                </a:solidFill>
                <a:latin typeface="Times New Roman" panose="02020603050405020304" charset="0"/>
                <a:ea typeface="Roboto Mono Medium" panose="00000009000000000000" pitchFamily="34" charset="-122"/>
                <a:cs typeface="Times New Roman" panose="02020603050405020304" charset="0"/>
              </a:rPr>
              <a:t>Primary Dataset Sourc</a:t>
            </a:r>
            <a:r>
              <a:rPr lang="en-US" dirty="0">
                <a:solidFill>
                  <a:schemeClr val="tx1"/>
                </a:solidFill>
                <a:latin typeface="Times New Roman" panose="02020603050405020304" charset="0"/>
                <a:ea typeface="Roboto Mono Medium" panose="00000009000000000000" pitchFamily="34" charset="-122"/>
                <a:cs typeface="Times New Roman" panose="02020603050405020304" charset="0"/>
              </a:rPr>
              <a:t>e</a:t>
            </a:r>
            <a:endParaRPr lang="en-US"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5" name="Text 3"/>
          <p:cNvSpPr/>
          <p:nvPr/>
        </p:nvSpPr>
        <p:spPr>
          <a:xfrm>
            <a:off x="692785" y="2904490"/>
            <a:ext cx="6411595" cy="1266825"/>
          </a:xfrm>
          <a:prstGeom prst="rect">
            <a:avLst/>
          </a:prstGeom>
          <a:noFill/>
        </p:spPr>
        <p:txBody>
          <a:bodyPr wrap="square" lIns="0" tIns="0" rIns="0" bIns="0" rtlCol="0" anchor="t"/>
          <a:lstStyle/>
          <a:p>
            <a:pPr marL="0" indent="0" algn="l">
              <a:lnSpc>
                <a:spcPts val="2150"/>
              </a:lnSpc>
              <a:buNone/>
            </a:pPr>
            <a:r>
              <a:rPr lang="en-US" sz="1600" dirty="0">
                <a:solidFill>
                  <a:schemeClr val="tx1"/>
                </a:solidFill>
                <a:latin typeface="Times New Roman" panose="02020603050405020304" charset="0"/>
                <a:ea typeface="Roboto" panose="02000000000000000000" pitchFamily="34" charset="-122"/>
                <a:cs typeface="Times New Roman" panose="02020603050405020304" charset="0"/>
              </a:rPr>
              <a:t>We are leveraging the </a:t>
            </a:r>
            <a:r>
              <a:rPr lang="en-US" altLang="en-US" sz="1600" dirty="0">
                <a:solidFill>
                  <a:schemeClr val="tx1"/>
                </a:solidFill>
                <a:latin typeface="Times New Roman" panose="02020603050405020304" charset="0"/>
                <a:ea typeface="Roboto" panose="02000000000000000000" pitchFamily="34" charset="-122"/>
                <a:cs typeface="Times New Roman" panose="02020603050405020304" charset="0"/>
              </a:rPr>
              <a:t>Personalized_Diet_Recommendations</a:t>
            </a:r>
            <a:r>
              <a:rPr lang="en-US" sz="1600" dirty="0">
                <a:solidFill>
                  <a:schemeClr val="tx1"/>
                </a:solidFill>
                <a:latin typeface="Times New Roman" panose="02020603050405020304" charset="0"/>
                <a:ea typeface="Roboto" panose="02000000000000000000" pitchFamily="34" charset="-122"/>
                <a:cs typeface="Times New Roman" panose="02020603050405020304" charset="0"/>
              </a:rPr>
              <a:t> database from the Kaggel.com . This comprehensive database provides detailed nutritional information for a vast array of foods, serving sizes, and food categories.</a:t>
            </a:r>
            <a:endParaRPr lang="en-US" sz="160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
        <p:nvSpPr>
          <p:cNvPr id="8" name="Text 6"/>
          <p:cNvSpPr/>
          <p:nvPr/>
        </p:nvSpPr>
        <p:spPr>
          <a:xfrm>
            <a:off x="692706" y="5293400"/>
            <a:ext cx="6411278" cy="831532"/>
          </a:xfrm>
          <a:prstGeom prst="rect">
            <a:avLst/>
          </a:prstGeom>
          <a:noFill/>
        </p:spPr>
        <p:txBody>
          <a:bodyPr wrap="square" lIns="0" tIns="0" rIns="0" bIns="0" rtlCol="0" anchor="t"/>
          <a:lstStyle/>
          <a:p>
            <a:pPr marL="0" indent="0" algn="l">
              <a:lnSpc>
                <a:spcPts val="2150"/>
              </a:lnSpc>
              <a:buSzPct val="100000"/>
              <a:buNone/>
            </a:pPr>
            <a:r>
              <a:rPr lang="en-US" b="1" dirty="0">
                <a:solidFill>
                  <a:schemeClr val="tx1"/>
                </a:solidFill>
                <a:latin typeface="Times New Roman" panose="02020603050405020304" charset="0"/>
                <a:ea typeface="Roboto" panose="02000000000000000000" pitchFamily="34" charset="-122"/>
                <a:cs typeface="Times New Roman" panose="02020603050405020304" charset="0"/>
              </a:rPr>
              <a:t>Allergy &amp; Restriction Lists:</a:t>
            </a:r>
            <a:r>
              <a:rPr lang="en-US" sz="1400" dirty="0">
                <a:solidFill>
                  <a:schemeClr val="tx1"/>
                </a:solidFill>
                <a:latin typeface="Times New Roman" panose="02020603050405020304" charset="0"/>
                <a:ea typeface="Roboto" panose="02000000000000000000" pitchFamily="34" charset="-122"/>
                <a:cs typeface="Times New Roman" panose="02020603050405020304" charset="0"/>
              </a:rPr>
              <a:t> </a:t>
            </a:r>
            <a:r>
              <a:rPr lang="en-US" sz="1600" dirty="0">
                <a:solidFill>
                  <a:schemeClr val="tx1"/>
                </a:solidFill>
                <a:latin typeface="Times New Roman" panose="02020603050405020304" charset="0"/>
                <a:ea typeface="Roboto" panose="02000000000000000000" pitchFamily="34" charset="-122"/>
                <a:cs typeface="Times New Roman" panose="02020603050405020304" charset="0"/>
              </a:rPr>
              <a:t>Curated lists of common allergens (e.g., gluten, dairy, nuts) and dietary restrictions (e.g., vegetarian, vegan, ketogenic) to inform filtering logic.</a:t>
            </a:r>
            <a:endParaRPr lang="en-US" sz="160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
        <p:nvSpPr>
          <p:cNvPr id="9" name="Text 7"/>
          <p:cNvSpPr/>
          <p:nvPr/>
        </p:nvSpPr>
        <p:spPr>
          <a:xfrm>
            <a:off x="7534037" y="2509361"/>
            <a:ext cx="4416504" cy="270510"/>
          </a:xfrm>
          <a:prstGeom prst="rect">
            <a:avLst/>
          </a:prstGeom>
          <a:noFill/>
        </p:spPr>
        <p:txBody>
          <a:bodyPr wrap="none" lIns="0" tIns="0" rIns="0" bIns="0" rtlCol="0" anchor="t"/>
          <a:lstStyle/>
          <a:p>
            <a:pPr marL="0" indent="0" algn="l">
              <a:lnSpc>
                <a:spcPts val="2100"/>
              </a:lnSpc>
              <a:buNone/>
            </a:pPr>
            <a:r>
              <a:rPr lang="en-US" dirty="0">
                <a:solidFill>
                  <a:schemeClr val="tx1"/>
                </a:solidFill>
                <a:latin typeface="Times New Roman" panose="02020603050405020304" charset="0"/>
                <a:ea typeface="Roboto Mono Medium" panose="00000009000000000000" pitchFamily="34" charset="-122"/>
                <a:cs typeface="Times New Roman" panose="02020603050405020304" charset="0"/>
              </a:rPr>
              <a:t>Key Features/Parameters Considered</a:t>
            </a:r>
            <a:endParaRPr lang="en-US" dirty="0">
              <a:solidFill>
                <a:schemeClr val="tx1"/>
              </a:solidFill>
              <a:latin typeface="Times New Roman" panose="02020603050405020304" charset="0"/>
              <a:ea typeface="Roboto Mono Medium" panose="00000009000000000000" pitchFamily="34" charset="-122"/>
              <a:cs typeface="Times New Roman" panose="02020603050405020304" charset="0"/>
            </a:endParaRPr>
          </a:p>
        </p:txBody>
      </p:sp>
      <p:sp>
        <p:nvSpPr>
          <p:cNvPr id="10" name="Text 8"/>
          <p:cNvSpPr/>
          <p:nvPr/>
        </p:nvSpPr>
        <p:spPr>
          <a:xfrm>
            <a:off x="7534037" y="2952988"/>
            <a:ext cx="6411278" cy="554355"/>
          </a:xfrm>
          <a:prstGeom prst="rect">
            <a:avLst/>
          </a:prstGeom>
          <a:noFill/>
        </p:spPr>
        <p:txBody>
          <a:bodyPr wrap="square" lIns="0" tIns="0" rIns="0" bIns="0" rtlCol="0" anchor="t"/>
          <a:lstStyle/>
          <a:p>
            <a:pPr marL="0" indent="0" algn="l">
              <a:lnSpc>
                <a:spcPts val="2150"/>
              </a:lnSpc>
              <a:buSzPct val="100000"/>
              <a:buNone/>
            </a:pPr>
            <a:r>
              <a:rPr lang="en-US" sz="1600" b="1" dirty="0">
                <a:solidFill>
                  <a:schemeClr val="tx1"/>
                </a:solidFill>
                <a:latin typeface="Times New Roman" panose="02020603050405020304" charset="0"/>
                <a:ea typeface="Roboto" panose="02000000000000000000" pitchFamily="34" charset="-122"/>
                <a:cs typeface="Times New Roman" panose="02020603050405020304" charset="0"/>
              </a:rPr>
              <a:t>Nutrient Profiles:</a:t>
            </a:r>
            <a:r>
              <a:rPr lang="en-US" sz="1600" dirty="0">
                <a:solidFill>
                  <a:schemeClr val="tx1"/>
                </a:solidFill>
                <a:latin typeface="Times New Roman" panose="02020603050405020304" charset="0"/>
                <a:ea typeface="Roboto" panose="02000000000000000000" pitchFamily="34" charset="-122"/>
                <a:cs typeface="Times New Roman" panose="02020603050405020304" charset="0"/>
              </a:rPr>
              <a:t> Hight, Weight, BMI, Gender, Age . .</a:t>
            </a:r>
            <a:endParaRPr lang="en-US" sz="160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
        <p:nvSpPr>
          <p:cNvPr id="12" name="Text 10"/>
          <p:cNvSpPr/>
          <p:nvPr/>
        </p:nvSpPr>
        <p:spPr>
          <a:xfrm>
            <a:off x="7534037" y="4182904"/>
            <a:ext cx="6411278" cy="554355"/>
          </a:xfrm>
          <a:prstGeom prst="rect">
            <a:avLst/>
          </a:prstGeom>
          <a:noFill/>
        </p:spPr>
        <p:txBody>
          <a:bodyPr wrap="square" lIns="0" tIns="0" rIns="0" bIns="0" rtlCol="0" anchor="t"/>
          <a:lstStyle/>
          <a:p>
            <a:pPr marL="0" indent="0" algn="l">
              <a:lnSpc>
                <a:spcPts val="2150"/>
              </a:lnSpc>
              <a:buSzPct val="100000"/>
              <a:buNone/>
            </a:pPr>
            <a:r>
              <a:rPr lang="en-US" b="1" dirty="0">
                <a:solidFill>
                  <a:schemeClr val="tx1"/>
                </a:solidFill>
                <a:latin typeface="Times New Roman" panose="02020603050405020304" charset="0"/>
                <a:ea typeface="Roboto" panose="02000000000000000000" pitchFamily="34" charset="-122"/>
                <a:cs typeface="Times New Roman" panose="02020603050405020304" charset="0"/>
              </a:rPr>
              <a:t>User Health Metrics:</a:t>
            </a:r>
            <a:r>
              <a:rPr lang="en-US" sz="1400" dirty="0">
                <a:solidFill>
                  <a:schemeClr val="tx1"/>
                </a:solidFill>
                <a:latin typeface="Times New Roman" panose="02020603050405020304" charset="0"/>
                <a:ea typeface="Roboto" panose="02000000000000000000" pitchFamily="34" charset="-122"/>
                <a:cs typeface="Times New Roman" panose="02020603050405020304" charset="0"/>
              </a:rPr>
              <a:t> </a:t>
            </a:r>
            <a:r>
              <a:rPr lang="en-US" sz="1600" dirty="0">
                <a:solidFill>
                  <a:schemeClr val="tx1"/>
                </a:solidFill>
                <a:latin typeface="Times New Roman" panose="02020603050405020304" charset="0"/>
                <a:ea typeface="Roboto" panose="02000000000000000000" pitchFamily="34" charset="-122"/>
                <a:cs typeface="Times New Roman" panose="02020603050405020304" charset="0"/>
              </a:rPr>
              <a:t>Age, gender, weight, height, BMI, activity level, existing health conditions (e.g., diabetes, hypertension).</a:t>
            </a:r>
            <a:endParaRPr lang="en-US" sz="160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
        <p:nvSpPr>
          <p:cNvPr id="13" name="Text 11"/>
          <p:cNvSpPr/>
          <p:nvPr/>
        </p:nvSpPr>
        <p:spPr>
          <a:xfrm>
            <a:off x="7534037" y="4797862"/>
            <a:ext cx="6411278" cy="277178"/>
          </a:xfrm>
          <a:prstGeom prst="rect">
            <a:avLst/>
          </a:prstGeom>
          <a:noFill/>
        </p:spPr>
        <p:txBody>
          <a:bodyPr wrap="none" lIns="0" tIns="0" rIns="0" bIns="0" rtlCol="0" anchor="t"/>
          <a:lstStyle/>
          <a:p>
            <a:pPr marL="0" indent="0" algn="l">
              <a:lnSpc>
                <a:spcPts val="2150"/>
              </a:lnSpc>
              <a:buSzPct val="100000"/>
              <a:buNone/>
            </a:pPr>
            <a:r>
              <a:rPr lang="en-US" sz="1600" b="1" dirty="0">
                <a:solidFill>
                  <a:schemeClr val="tx1"/>
                </a:solidFill>
                <a:latin typeface="Times New Roman" panose="02020603050405020304" charset="0"/>
                <a:ea typeface="Roboto" panose="02000000000000000000" pitchFamily="34" charset="-122"/>
                <a:cs typeface="Times New Roman" panose="02020603050405020304" charset="0"/>
              </a:rPr>
              <a:t>User Preferences:</a:t>
            </a:r>
            <a:r>
              <a:rPr lang="en-US" sz="1600" dirty="0">
                <a:solidFill>
                  <a:schemeClr val="tx1"/>
                </a:solidFill>
                <a:latin typeface="Times New Roman" panose="02020603050405020304" charset="0"/>
                <a:ea typeface="Roboto" panose="02000000000000000000" pitchFamily="34" charset="-122"/>
                <a:cs typeface="Times New Roman" panose="02020603050405020304" charset="0"/>
              </a:rPr>
              <a:t> Food likes/dislikes, cuisine preferences, meal frequency.</a:t>
            </a:r>
            <a:endParaRPr lang="en-US" sz="160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
        <p:nvSpPr>
          <p:cNvPr id="14" name="Text 12"/>
          <p:cNvSpPr/>
          <p:nvPr/>
        </p:nvSpPr>
        <p:spPr>
          <a:xfrm>
            <a:off x="692706" y="6445329"/>
            <a:ext cx="2468047" cy="270510"/>
          </a:xfrm>
          <a:prstGeom prst="rect">
            <a:avLst/>
          </a:prstGeom>
          <a:noFill/>
        </p:spPr>
        <p:txBody>
          <a:bodyPr wrap="none" lIns="0" tIns="0" rIns="0" bIns="0" rtlCol="0" anchor="t"/>
          <a:lstStyle/>
          <a:p>
            <a:pPr marL="0" indent="0" algn="l">
              <a:lnSpc>
                <a:spcPts val="2100"/>
              </a:lnSpc>
              <a:buNone/>
            </a:pPr>
            <a:r>
              <a:rPr lang="en-US" b="1"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Preprocessing Steps</a:t>
            </a:r>
            <a:endParaRPr lang="en-US" b="1"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15" name="Text 13"/>
          <p:cNvSpPr/>
          <p:nvPr/>
        </p:nvSpPr>
        <p:spPr>
          <a:xfrm>
            <a:off x="692706" y="6975634"/>
            <a:ext cx="13244989" cy="554355"/>
          </a:xfrm>
          <a:prstGeom prst="rect">
            <a:avLst/>
          </a:prstGeom>
          <a:noFill/>
        </p:spPr>
        <p:txBody>
          <a:bodyPr wrap="square" lIns="0" tIns="0" rIns="0" bIns="0" rtlCol="0" anchor="t"/>
          <a:lstStyle/>
          <a:p>
            <a:pPr marL="0" indent="0" algn="l">
              <a:lnSpc>
                <a:spcPts val="2150"/>
              </a:lnSpc>
              <a:buNone/>
            </a:pPr>
            <a:r>
              <a:rPr lang="en-US" sz="1600" dirty="0">
                <a:solidFill>
                  <a:schemeClr val="tx1"/>
                </a:solidFill>
                <a:latin typeface="Roboto" panose="02000000000000000000" pitchFamily="34" charset="0"/>
                <a:ea typeface="Roboto" panose="02000000000000000000" pitchFamily="34" charset="-122"/>
                <a:cs typeface="Roboto" panose="02000000000000000000" pitchFamily="34" charset="-120"/>
              </a:rPr>
              <a:t>Initial data preprocessing includes cleaning missing values, handling categorical variables through one-hot encoding or embeddings, and normalizing numerical features to ensure optimal model performance.</a:t>
            </a:r>
            <a:endParaRPr lang="en-US" sz="160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22828" y="496967"/>
            <a:ext cx="10572155" cy="564713"/>
          </a:xfrm>
          <a:prstGeom prst="rect">
            <a:avLst/>
          </a:prstGeom>
          <a:noFill/>
        </p:spPr>
        <p:txBody>
          <a:bodyPr wrap="none" lIns="0" tIns="0" rIns="0" bIns="0" rtlCol="0" anchor="t"/>
          <a:lstStyle/>
          <a:p>
            <a:pPr marL="0" indent="0" algn="l">
              <a:lnSpc>
                <a:spcPts val="4400"/>
              </a:lnSpc>
              <a:buNone/>
            </a:pPr>
            <a:r>
              <a:rPr lang="en-US" sz="35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Milestones Achieved: Progress Till Date</a:t>
            </a:r>
            <a:endParaRPr lang="en-US" sz="35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3" name="Text 1"/>
          <p:cNvSpPr/>
          <p:nvPr/>
        </p:nvSpPr>
        <p:spPr>
          <a:xfrm>
            <a:off x="722828" y="1423035"/>
            <a:ext cx="13184743" cy="578168"/>
          </a:xfrm>
          <a:prstGeom prst="rect">
            <a:avLst/>
          </a:prstGeom>
          <a:noFill/>
        </p:spPr>
        <p:txBody>
          <a:bodyPr wrap="square" lIns="0" tIns="0" rIns="0" bIns="0" rtlCol="0" anchor="t"/>
          <a:lstStyle/>
          <a:p>
            <a:pPr marL="0" indent="0" algn="l">
              <a:lnSpc>
                <a:spcPts val="2250"/>
              </a:lnSpc>
              <a:buNone/>
            </a:pPr>
            <a:r>
              <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rPr>
              <a:t>We have made significant strides in the initial phases of the Nutri Mate project, establishing a strong foundation for the machine learning model development. Our progress demonstrates our commitment to delivering a robust and effective dietary recommender system.</a:t>
            </a:r>
            <a:endPar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4" name="Text 2"/>
          <p:cNvSpPr/>
          <p:nvPr>
            <p:custDataLst>
              <p:tags r:id="rId1"/>
            </p:custDataLst>
          </p:nvPr>
        </p:nvSpPr>
        <p:spPr>
          <a:xfrm>
            <a:off x="722828" y="2204442"/>
            <a:ext cx="180618" cy="225862"/>
          </a:xfrm>
          <a:prstGeom prst="rect">
            <a:avLst/>
          </a:prstGeom>
          <a:noFill/>
        </p:spPr>
        <p:txBody>
          <a:bodyPr wrap="none" lIns="0" tIns="0" rIns="0" bIns="0" rtlCol="0" anchor="t"/>
          <a:lstStyle/>
          <a:p>
            <a:pPr marL="0" indent="0" algn="l">
              <a:lnSpc>
                <a:spcPts val="2250"/>
              </a:lnSpc>
              <a:buNone/>
            </a:pPr>
            <a:r>
              <a:rPr lang="en-US" sz="1400" dirty="0">
                <a:solidFill>
                  <a:schemeClr val="tx1"/>
                </a:solidFill>
                <a:latin typeface="Roboto Mono Light" pitchFamily="34" charset="0"/>
                <a:ea typeface="Roboto Mono Light" pitchFamily="34" charset="-122"/>
                <a:cs typeface="Roboto Mono Light" pitchFamily="34" charset="-120"/>
              </a:rPr>
              <a:t>01</a:t>
            </a:r>
            <a:endParaRPr lang="en-US" sz="1400" dirty="0">
              <a:solidFill>
                <a:schemeClr val="tx1"/>
              </a:solidFill>
              <a:latin typeface="Roboto Mono Light" pitchFamily="34" charset="0"/>
              <a:ea typeface="Roboto Mono Light" pitchFamily="34" charset="-122"/>
              <a:cs typeface="Roboto Mono Light" pitchFamily="34" charset="-120"/>
            </a:endParaRPr>
          </a:p>
        </p:txBody>
      </p:sp>
      <p:sp>
        <p:nvSpPr>
          <p:cNvPr id="5" name="Shape 3"/>
          <p:cNvSpPr/>
          <p:nvPr>
            <p:custDataLst>
              <p:tags r:id="rId2"/>
            </p:custDataLst>
          </p:nvPr>
        </p:nvSpPr>
        <p:spPr>
          <a:xfrm>
            <a:off x="722828" y="2488644"/>
            <a:ext cx="6502003" cy="22860"/>
          </a:xfrm>
          <a:prstGeom prst="rect">
            <a:avLst/>
          </a:prstGeom>
          <a:solidFill>
            <a:srgbClr val="DCFF50"/>
          </a:solidFill>
        </p:spPr>
      </p:sp>
      <p:sp>
        <p:nvSpPr>
          <p:cNvPr id="6" name="Text 4"/>
          <p:cNvSpPr/>
          <p:nvPr>
            <p:custDataLst>
              <p:tags r:id="rId3"/>
            </p:custDataLst>
          </p:nvPr>
        </p:nvSpPr>
        <p:spPr>
          <a:xfrm>
            <a:off x="722828" y="2624614"/>
            <a:ext cx="4199573" cy="282297"/>
          </a:xfrm>
          <a:prstGeom prst="rect">
            <a:avLst/>
          </a:prstGeom>
          <a:noFill/>
        </p:spPr>
        <p:txBody>
          <a:bodyPr wrap="none" lIns="0" tIns="0" rIns="0" bIns="0" rtlCol="0" anchor="t"/>
          <a:lstStyle/>
          <a:p>
            <a:pPr marL="0" indent="0" algn="l">
              <a:lnSpc>
                <a:spcPts val="2200"/>
              </a:lnSpc>
              <a:buNone/>
            </a:pPr>
            <a:r>
              <a:rPr lang="en-US" sz="17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Requirement Analysis Completion</a:t>
            </a:r>
            <a:endParaRPr lang="en-US" sz="17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7" name="Text 5"/>
          <p:cNvSpPr/>
          <p:nvPr>
            <p:custDataLst>
              <p:tags r:id="rId4"/>
            </p:custDataLst>
          </p:nvPr>
        </p:nvSpPr>
        <p:spPr>
          <a:xfrm>
            <a:off x="722828" y="3015258"/>
            <a:ext cx="6502003" cy="867251"/>
          </a:xfrm>
          <a:prstGeom prst="rect">
            <a:avLst/>
          </a:prstGeom>
          <a:noFill/>
        </p:spPr>
        <p:txBody>
          <a:bodyPr wrap="square" lIns="0" tIns="0" rIns="0" bIns="0" rtlCol="0" anchor="t"/>
          <a:lstStyle/>
          <a:p>
            <a:pPr marL="0" indent="0" algn="l">
              <a:lnSpc>
                <a:spcPts val="2250"/>
              </a:lnSpc>
              <a:buNone/>
            </a:pPr>
            <a:r>
              <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rPr>
              <a:t>Detailed user stories and functional specifications have been documented, outlining the core features and desired system behavior. This includes defining personalization parameters and interaction flows.</a:t>
            </a:r>
            <a:endPar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8" name="Text 6"/>
          <p:cNvSpPr/>
          <p:nvPr>
            <p:custDataLst>
              <p:tags r:id="rId5"/>
            </p:custDataLst>
          </p:nvPr>
        </p:nvSpPr>
        <p:spPr>
          <a:xfrm>
            <a:off x="7405449" y="2204442"/>
            <a:ext cx="180618" cy="225862"/>
          </a:xfrm>
          <a:prstGeom prst="rect">
            <a:avLst/>
          </a:prstGeom>
          <a:noFill/>
        </p:spPr>
        <p:txBody>
          <a:bodyPr wrap="none" lIns="0" tIns="0" rIns="0" bIns="0" rtlCol="0" anchor="t"/>
          <a:lstStyle/>
          <a:p>
            <a:pPr marL="0" indent="0" algn="l">
              <a:lnSpc>
                <a:spcPts val="2250"/>
              </a:lnSpc>
              <a:buNone/>
            </a:pPr>
            <a:r>
              <a:rPr lang="en-US" sz="1400" dirty="0">
                <a:solidFill>
                  <a:schemeClr val="tx1"/>
                </a:solidFill>
                <a:latin typeface="Roboto Mono Light" pitchFamily="34" charset="0"/>
                <a:ea typeface="Roboto Mono Light" pitchFamily="34" charset="-122"/>
                <a:cs typeface="Roboto Mono Light" pitchFamily="34" charset="-120"/>
              </a:rPr>
              <a:t>02</a:t>
            </a:r>
            <a:endParaRPr lang="en-US" sz="1400" dirty="0">
              <a:solidFill>
                <a:schemeClr val="tx1"/>
              </a:solidFill>
              <a:latin typeface="Roboto Mono Light" pitchFamily="34" charset="0"/>
              <a:ea typeface="Roboto Mono Light" pitchFamily="34" charset="-122"/>
              <a:cs typeface="Roboto Mono Light" pitchFamily="34" charset="-120"/>
            </a:endParaRPr>
          </a:p>
        </p:txBody>
      </p:sp>
      <p:sp>
        <p:nvSpPr>
          <p:cNvPr id="9" name="Shape 7"/>
          <p:cNvSpPr/>
          <p:nvPr>
            <p:custDataLst>
              <p:tags r:id="rId6"/>
            </p:custDataLst>
          </p:nvPr>
        </p:nvSpPr>
        <p:spPr>
          <a:xfrm>
            <a:off x="7405449" y="2488644"/>
            <a:ext cx="6502122" cy="22860"/>
          </a:xfrm>
          <a:prstGeom prst="rect">
            <a:avLst/>
          </a:prstGeom>
          <a:solidFill>
            <a:srgbClr val="DCFF50"/>
          </a:solidFill>
        </p:spPr>
      </p:sp>
      <p:sp>
        <p:nvSpPr>
          <p:cNvPr id="10" name="Text 8"/>
          <p:cNvSpPr/>
          <p:nvPr>
            <p:custDataLst>
              <p:tags r:id="rId7"/>
            </p:custDataLst>
          </p:nvPr>
        </p:nvSpPr>
        <p:spPr>
          <a:xfrm>
            <a:off x="7405449" y="2624614"/>
            <a:ext cx="5418773" cy="282297"/>
          </a:xfrm>
          <a:prstGeom prst="rect">
            <a:avLst/>
          </a:prstGeom>
          <a:noFill/>
        </p:spPr>
        <p:txBody>
          <a:bodyPr wrap="none" lIns="0" tIns="0" rIns="0" bIns="0" rtlCol="0" anchor="t"/>
          <a:lstStyle/>
          <a:p>
            <a:pPr marL="0" indent="0" algn="l">
              <a:lnSpc>
                <a:spcPts val="2200"/>
              </a:lnSpc>
              <a:buNone/>
            </a:pPr>
            <a:r>
              <a:rPr lang="en-US" sz="17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Data Acquisition &amp; Initial Preprocessing</a:t>
            </a:r>
            <a:endParaRPr lang="en-US" sz="17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11" name="Text 9"/>
          <p:cNvSpPr/>
          <p:nvPr>
            <p:custDataLst>
              <p:tags r:id="rId8"/>
            </p:custDataLst>
          </p:nvPr>
        </p:nvSpPr>
        <p:spPr>
          <a:xfrm>
            <a:off x="7405449" y="3015258"/>
            <a:ext cx="6502122" cy="867251"/>
          </a:xfrm>
          <a:prstGeom prst="rect">
            <a:avLst/>
          </a:prstGeom>
          <a:noFill/>
        </p:spPr>
        <p:txBody>
          <a:bodyPr wrap="square" lIns="0" tIns="0" rIns="0" bIns="0" rtlCol="0" anchor="t"/>
          <a:lstStyle/>
          <a:p>
            <a:pPr marL="0" indent="0" algn="l">
              <a:lnSpc>
                <a:spcPts val="2250"/>
              </a:lnSpc>
              <a:buNone/>
            </a:pPr>
            <a:r>
              <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rPr>
              <a:t>The USDA Food Data Central dataset has been successfully acquired, ingested, and undergoes initial cleaning. Basic handling of missing values and data type conversions are complete.</a:t>
            </a:r>
            <a:endPar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12" name="Text 10"/>
          <p:cNvSpPr/>
          <p:nvPr>
            <p:custDataLst>
              <p:tags r:id="rId9"/>
            </p:custDataLst>
          </p:nvPr>
        </p:nvSpPr>
        <p:spPr>
          <a:xfrm>
            <a:off x="722828" y="4198620"/>
            <a:ext cx="180618" cy="225862"/>
          </a:xfrm>
          <a:prstGeom prst="rect">
            <a:avLst/>
          </a:prstGeom>
          <a:noFill/>
        </p:spPr>
        <p:txBody>
          <a:bodyPr wrap="none" lIns="0" tIns="0" rIns="0" bIns="0" rtlCol="0" anchor="t"/>
          <a:lstStyle/>
          <a:p>
            <a:pPr marL="0" indent="0" algn="l">
              <a:lnSpc>
                <a:spcPts val="2250"/>
              </a:lnSpc>
              <a:buNone/>
            </a:pPr>
            <a:r>
              <a:rPr lang="en-US" sz="1400" dirty="0">
                <a:solidFill>
                  <a:schemeClr val="tx1"/>
                </a:solidFill>
                <a:latin typeface="Roboto Mono Light" pitchFamily="34" charset="0"/>
                <a:ea typeface="Roboto Mono Light" pitchFamily="34" charset="-122"/>
                <a:cs typeface="Roboto Mono Light" pitchFamily="34" charset="-120"/>
              </a:rPr>
              <a:t>03</a:t>
            </a:r>
            <a:endParaRPr lang="en-US" sz="1400" dirty="0">
              <a:solidFill>
                <a:schemeClr val="tx1"/>
              </a:solidFill>
              <a:latin typeface="Roboto Mono Light" pitchFamily="34" charset="0"/>
              <a:ea typeface="Roboto Mono Light" pitchFamily="34" charset="-122"/>
              <a:cs typeface="Roboto Mono Light" pitchFamily="34" charset="-120"/>
            </a:endParaRPr>
          </a:p>
        </p:txBody>
      </p:sp>
      <p:sp>
        <p:nvSpPr>
          <p:cNvPr id="13" name="Shape 11"/>
          <p:cNvSpPr/>
          <p:nvPr>
            <p:custDataLst>
              <p:tags r:id="rId10"/>
            </p:custDataLst>
          </p:nvPr>
        </p:nvSpPr>
        <p:spPr>
          <a:xfrm>
            <a:off x="722828" y="4482822"/>
            <a:ext cx="6502003" cy="22860"/>
          </a:xfrm>
          <a:prstGeom prst="rect">
            <a:avLst/>
          </a:prstGeom>
          <a:solidFill>
            <a:srgbClr val="DCFF50"/>
          </a:solidFill>
        </p:spPr>
      </p:sp>
      <p:sp>
        <p:nvSpPr>
          <p:cNvPr id="14" name="Text 12"/>
          <p:cNvSpPr/>
          <p:nvPr>
            <p:custDataLst>
              <p:tags r:id="rId11"/>
            </p:custDataLst>
          </p:nvPr>
        </p:nvSpPr>
        <p:spPr>
          <a:xfrm>
            <a:off x="722828" y="4618792"/>
            <a:ext cx="4199573" cy="282297"/>
          </a:xfrm>
          <a:prstGeom prst="rect">
            <a:avLst/>
          </a:prstGeom>
          <a:noFill/>
        </p:spPr>
        <p:txBody>
          <a:bodyPr wrap="none" lIns="0" tIns="0" rIns="0" bIns="0" rtlCol="0" anchor="t"/>
          <a:lstStyle/>
          <a:p>
            <a:pPr marL="0" indent="0" algn="l">
              <a:lnSpc>
                <a:spcPts val="2200"/>
              </a:lnSpc>
              <a:buNone/>
            </a:pPr>
            <a:r>
              <a:rPr lang="en-US" sz="17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Exploratory Data Analysis (EDA)</a:t>
            </a:r>
            <a:endParaRPr lang="en-US" sz="17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15" name="Text 13"/>
          <p:cNvSpPr/>
          <p:nvPr>
            <p:custDataLst>
              <p:tags r:id="rId12"/>
            </p:custDataLst>
          </p:nvPr>
        </p:nvSpPr>
        <p:spPr>
          <a:xfrm>
            <a:off x="722828" y="5009436"/>
            <a:ext cx="6502003" cy="867251"/>
          </a:xfrm>
          <a:prstGeom prst="rect">
            <a:avLst/>
          </a:prstGeom>
          <a:noFill/>
        </p:spPr>
        <p:txBody>
          <a:bodyPr wrap="square" lIns="0" tIns="0" rIns="0" bIns="0" rtlCol="0" anchor="t"/>
          <a:lstStyle/>
          <a:p>
            <a:pPr marL="0" indent="0" algn="l">
              <a:lnSpc>
                <a:spcPts val="2250"/>
              </a:lnSpc>
              <a:buNone/>
            </a:pPr>
            <a:r>
              <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rPr>
              <a:t>Comprehensive EDA has been performed on the food nutrient data to understand distributions, identify correlations, and uncover potential outliers. This informs feature engineering strategies.</a:t>
            </a:r>
            <a:endPar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16" name="Text 14"/>
          <p:cNvSpPr/>
          <p:nvPr>
            <p:custDataLst>
              <p:tags r:id="rId13"/>
            </p:custDataLst>
          </p:nvPr>
        </p:nvSpPr>
        <p:spPr>
          <a:xfrm>
            <a:off x="7405449" y="4198620"/>
            <a:ext cx="180618" cy="225862"/>
          </a:xfrm>
          <a:prstGeom prst="rect">
            <a:avLst/>
          </a:prstGeom>
          <a:noFill/>
        </p:spPr>
        <p:txBody>
          <a:bodyPr wrap="none" lIns="0" tIns="0" rIns="0" bIns="0" rtlCol="0" anchor="t"/>
          <a:lstStyle/>
          <a:p>
            <a:pPr marL="0" indent="0" algn="l">
              <a:lnSpc>
                <a:spcPts val="2250"/>
              </a:lnSpc>
              <a:buNone/>
            </a:pPr>
            <a:r>
              <a:rPr lang="en-US" sz="1400" dirty="0">
                <a:solidFill>
                  <a:schemeClr val="tx1"/>
                </a:solidFill>
                <a:latin typeface="Roboto Mono Light" pitchFamily="34" charset="0"/>
                <a:ea typeface="Roboto Mono Light" pitchFamily="34" charset="-122"/>
                <a:cs typeface="Roboto Mono Light" pitchFamily="34" charset="-120"/>
              </a:rPr>
              <a:t>04</a:t>
            </a:r>
            <a:endParaRPr lang="en-US" sz="1400" dirty="0">
              <a:solidFill>
                <a:schemeClr val="tx1"/>
              </a:solidFill>
              <a:latin typeface="Roboto Mono Light" pitchFamily="34" charset="0"/>
              <a:ea typeface="Roboto Mono Light" pitchFamily="34" charset="-122"/>
              <a:cs typeface="Roboto Mono Light" pitchFamily="34" charset="-120"/>
            </a:endParaRPr>
          </a:p>
        </p:txBody>
      </p:sp>
      <p:sp>
        <p:nvSpPr>
          <p:cNvPr id="17" name="Shape 15"/>
          <p:cNvSpPr/>
          <p:nvPr>
            <p:custDataLst>
              <p:tags r:id="rId14"/>
            </p:custDataLst>
          </p:nvPr>
        </p:nvSpPr>
        <p:spPr>
          <a:xfrm>
            <a:off x="7405449" y="4482822"/>
            <a:ext cx="6502122" cy="22860"/>
          </a:xfrm>
          <a:prstGeom prst="rect">
            <a:avLst/>
          </a:prstGeom>
          <a:solidFill>
            <a:srgbClr val="DCFF50"/>
          </a:solidFill>
        </p:spPr>
      </p:sp>
      <p:sp>
        <p:nvSpPr>
          <p:cNvPr id="18" name="Text 16"/>
          <p:cNvSpPr/>
          <p:nvPr>
            <p:custDataLst>
              <p:tags r:id="rId15"/>
            </p:custDataLst>
          </p:nvPr>
        </p:nvSpPr>
        <p:spPr>
          <a:xfrm>
            <a:off x="7405449" y="4618792"/>
            <a:ext cx="4335066" cy="282297"/>
          </a:xfrm>
          <a:prstGeom prst="rect">
            <a:avLst/>
          </a:prstGeom>
          <a:noFill/>
        </p:spPr>
        <p:txBody>
          <a:bodyPr wrap="none" lIns="0" tIns="0" rIns="0" bIns="0" rtlCol="0" anchor="t"/>
          <a:lstStyle/>
          <a:p>
            <a:pPr marL="0" indent="0" algn="l">
              <a:lnSpc>
                <a:spcPts val="2200"/>
              </a:lnSpc>
              <a:buNone/>
            </a:pPr>
            <a:r>
              <a:rPr lang="en-US" sz="17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Conceptual Design &amp; Architecture</a:t>
            </a:r>
            <a:endParaRPr lang="en-US" sz="175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19" name="Text 17"/>
          <p:cNvSpPr/>
          <p:nvPr>
            <p:custDataLst>
              <p:tags r:id="rId16"/>
            </p:custDataLst>
          </p:nvPr>
        </p:nvSpPr>
        <p:spPr>
          <a:xfrm>
            <a:off x="7405449" y="5009436"/>
            <a:ext cx="6502122" cy="867251"/>
          </a:xfrm>
          <a:prstGeom prst="rect">
            <a:avLst/>
          </a:prstGeom>
          <a:noFill/>
        </p:spPr>
        <p:txBody>
          <a:bodyPr wrap="square" lIns="0" tIns="0" rIns="0" bIns="0" rtlCol="0" anchor="t"/>
          <a:lstStyle/>
          <a:p>
            <a:pPr marL="0" indent="0" algn="l">
              <a:lnSpc>
                <a:spcPts val="2250"/>
              </a:lnSpc>
              <a:buNone/>
            </a:pPr>
            <a:r>
              <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rPr>
              <a:t>High-level system architecture for Nutri Mate, including data flow and module interactions, has been drafted. This includes initial thoughts on model integration.</a:t>
            </a:r>
            <a:endParaRPr lang="en-US" sz="140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20" name="Shape 18"/>
          <p:cNvSpPr/>
          <p:nvPr/>
        </p:nvSpPr>
        <p:spPr>
          <a:xfrm>
            <a:off x="722828" y="6215420"/>
            <a:ext cx="13184743" cy="1519714"/>
          </a:xfrm>
          <a:prstGeom prst="roundRect">
            <a:avLst>
              <a:gd name="adj" fmla="val 1784"/>
            </a:avLst>
          </a:prstGeom>
          <a:solidFill>
            <a:srgbClr val="DCFF50"/>
          </a:solidFill>
        </p:spPr>
      </p:sp>
      <p:pic>
        <p:nvPicPr>
          <p:cNvPr id="21" name="Image 0" descr="preencoded.png"/>
          <p:cNvPicPr>
            <a:picLocks noChangeAspect="1"/>
          </p:cNvPicPr>
          <p:nvPr/>
        </p:nvPicPr>
        <p:blipFill>
          <a:blip r:embed="rId17"/>
          <a:stretch>
            <a:fillRect/>
          </a:stretch>
        </p:blipFill>
        <p:spPr>
          <a:xfrm>
            <a:off x="903446" y="6472118"/>
            <a:ext cx="282297" cy="225862"/>
          </a:xfrm>
          <a:prstGeom prst="rect">
            <a:avLst/>
          </a:prstGeom>
        </p:spPr>
      </p:pic>
      <p:sp>
        <p:nvSpPr>
          <p:cNvPr id="22" name="Text 19"/>
          <p:cNvSpPr/>
          <p:nvPr/>
        </p:nvSpPr>
        <p:spPr>
          <a:xfrm>
            <a:off x="1366520" y="6441440"/>
            <a:ext cx="3944620" cy="282575"/>
          </a:xfrm>
          <a:prstGeom prst="rect">
            <a:avLst/>
          </a:prstGeom>
          <a:noFill/>
        </p:spPr>
        <p:txBody>
          <a:bodyPr wrap="none" lIns="0" tIns="0" rIns="0" bIns="0" rtlCol="0" anchor="t"/>
          <a:lstStyle/>
          <a:p>
            <a:pPr marL="0" indent="0" algn="l">
              <a:lnSpc>
                <a:spcPts val="2200"/>
              </a:lnSpc>
              <a:buNone/>
            </a:pPr>
            <a:r>
              <a:rPr lang="en-US" sz="2000" dirty="0">
                <a:solidFill>
                  <a:srgbClr val="000000"/>
                </a:solidFill>
                <a:latin typeface="Times New Roman" panose="02020603050405020304" charset="0"/>
                <a:ea typeface="Roboto Mono Medium" panose="00000009000000000000" pitchFamily="34" charset="-122"/>
                <a:cs typeface="Times New Roman" panose="02020603050405020304" charset="0"/>
              </a:rPr>
              <a:t>Overall Work Completed: 25%</a:t>
            </a:r>
            <a:endParaRPr lang="en-US" sz="2000" dirty="0">
              <a:latin typeface="Times New Roman" panose="02020603050405020304" charset="0"/>
              <a:cs typeface="Times New Roman" panose="02020603050405020304" charset="0"/>
            </a:endParaRPr>
          </a:p>
        </p:txBody>
      </p:sp>
      <p:sp>
        <p:nvSpPr>
          <p:cNvPr id="23" name="Text 20"/>
          <p:cNvSpPr/>
          <p:nvPr/>
        </p:nvSpPr>
        <p:spPr>
          <a:xfrm>
            <a:off x="991870" y="6904355"/>
            <a:ext cx="12735560" cy="578485"/>
          </a:xfrm>
          <a:prstGeom prst="rect">
            <a:avLst/>
          </a:prstGeom>
          <a:noFill/>
        </p:spPr>
        <p:txBody>
          <a:bodyPr wrap="square" lIns="0" tIns="0" rIns="0" bIns="0" rtlCol="0" anchor="t"/>
          <a:lstStyle/>
          <a:p>
            <a:pPr marL="0" indent="0" algn="l">
              <a:lnSpc>
                <a:spcPts val="2250"/>
              </a:lnSpc>
              <a:buNone/>
            </a:pPr>
            <a:r>
              <a:rPr lang="en-US" sz="1600" dirty="0">
                <a:solidFill>
                  <a:schemeClr val="tx1"/>
                </a:solidFill>
                <a:latin typeface="Times New Roman" panose="02020603050405020304" charset="0"/>
                <a:ea typeface="Roboto" panose="02000000000000000000" pitchFamily="34" charset="-122"/>
                <a:cs typeface="Times New Roman" panose="02020603050405020304" charset="0"/>
              </a:rPr>
              <a:t>This represents the successful completion of foundational planning and data preparation stages, setting the stage for machine learning model implementation.</a:t>
            </a:r>
            <a:endParaRPr lang="en-US" sz="1600" dirty="0">
              <a:solidFill>
                <a:schemeClr val="tx1"/>
              </a:solidFill>
              <a:latin typeface="Times New Roman" panose="02020603050405020304" charset="0"/>
              <a:ea typeface="Roboto" panose="02000000000000000000" pitchFamily="34" charset="-122"/>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691515" y="558284"/>
            <a:ext cx="13247370" cy="1080373"/>
          </a:xfrm>
          <a:prstGeom prst="rect">
            <a:avLst/>
          </a:prstGeom>
          <a:noFill/>
        </p:spPr>
        <p:txBody>
          <a:bodyPr wrap="square" lIns="0" tIns="0" rIns="0" bIns="0" rtlCol="0" anchor="t"/>
          <a:lstStyle/>
          <a:p>
            <a:pPr marL="0" indent="0" algn="l">
              <a:lnSpc>
                <a:spcPts val="4250"/>
              </a:lnSpc>
              <a:buNone/>
            </a:pPr>
            <a:r>
              <a:rPr lang="en-US" sz="34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Architecting Intelligence: Preliminary Design &amp; Algorithms</a:t>
            </a:r>
            <a:endParaRPr lang="en-US" sz="34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3" name="Text 1"/>
          <p:cNvSpPr/>
          <p:nvPr/>
        </p:nvSpPr>
        <p:spPr>
          <a:xfrm>
            <a:off x="691515" y="1984415"/>
            <a:ext cx="13247370" cy="553164"/>
          </a:xfrm>
          <a:prstGeom prst="rect">
            <a:avLst/>
          </a:prstGeom>
          <a:noFill/>
        </p:spPr>
        <p:txBody>
          <a:bodyPr wrap="square" lIns="0" tIns="0" rIns="0" bIns="0" rtlCol="0" anchor="t"/>
          <a:lstStyle/>
          <a:p>
            <a:pPr marL="0" indent="0" algn="l">
              <a:lnSpc>
                <a:spcPts val="2150"/>
              </a:lnSpc>
              <a:buNone/>
            </a:pPr>
            <a:r>
              <a:rPr lang="en-US" sz="1350" dirty="0">
                <a:solidFill>
                  <a:schemeClr val="tx1"/>
                </a:solidFill>
                <a:latin typeface="Roboto" panose="02000000000000000000" pitchFamily="34" charset="0"/>
                <a:ea typeface="Roboto" panose="02000000000000000000" pitchFamily="34" charset="-122"/>
                <a:cs typeface="Roboto" panose="02000000000000000000" pitchFamily="34" charset="-120"/>
              </a:rPr>
              <a:t>Our preliminary design outlines the core components and interaction flow of the Nutri Mate system. At its heart lies a sophisticated deep learning architecture designed to capture nuanced relationships between user attributes and nutritional content.</a:t>
            </a:r>
            <a:endParaRPr lang="en-US" sz="13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4" name="Text 2"/>
          <p:cNvSpPr/>
          <p:nvPr/>
        </p:nvSpPr>
        <p:spPr>
          <a:xfrm>
            <a:off x="691515" y="2732008"/>
            <a:ext cx="13247370" cy="829747"/>
          </a:xfrm>
          <a:prstGeom prst="rect">
            <a:avLst/>
          </a:prstGeom>
          <a:noFill/>
        </p:spPr>
        <p:txBody>
          <a:bodyPr wrap="square" lIns="0" tIns="0" rIns="0" bIns="0" rtlCol="0" anchor="t"/>
          <a:lstStyle/>
          <a:p>
            <a:pPr marL="0" indent="0" algn="l">
              <a:lnSpc>
                <a:spcPts val="2150"/>
              </a:lnSpc>
              <a:buNone/>
            </a:pPr>
            <a:r>
              <a:rPr lang="en-US" sz="1350" dirty="0">
                <a:solidFill>
                  <a:schemeClr val="tx1"/>
                </a:solidFill>
                <a:latin typeface="Roboto" panose="02000000000000000000" pitchFamily="34" charset="0"/>
                <a:ea typeface="Roboto" panose="02000000000000000000" pitchFamily="34" charset="-122"/>
                <a:cs typeface="Roboto" panose="02000000000000000000" pitchFamily="34" charset="-120"/>
              </a:rPr>
              <a:t>The conceptual design emphasizes modularity, allowing for iterative development and future expansion. The central deep learning model will likely employ an encoder-decoder architecture. The encoder will process diverse user data (health metrics, preferences, activity) into a latent representation, while the decoder will generate personalized meal recommendations by leveraging the comprehensive food database.</a:t>
            </a:r>
            <a:endParaRPr lang="en-US" sz="13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5" name="Shape 3"/>
          <p:cNvSpPr/>
          <p:nvPr/>
        </p:nvSpPr>
        <p:spPr>
          <a:xfrm>
            <a:off x="691515" y="5852041"/>
            <a:ext cx="13247370" cy="22860"/>
          </a:xfrm>
          <a:prstGeom prst="roundRect">
            <a:avLst>
              <a:gd name="adj" fmla="val 113439"/>
            </a:avLst>
          </a:prstGeom>
          <a:solidFill>
            <a:srgbClr val="595959"/>
          </a:solidFill>
        </p:spPr>
      </p:sp>
      <p:sp>
        <p:nvSpPr>
          <p:cNvPr id="6" name="Shape 4"/>
          <p:cNvSpPr/>
          <p:nvPr/>
        </p:nvSpPr>
        <p:spPr>
          <a:xfrm>
            <a:off x="691515" y="3756184"/>
            <a:ext cx="4271724" cy="2095857"/>
          </a:xfrm>
          <a:prstGeom prst="roundRect">
            <a:avLst>
              <a:gd name="adj" fmla="val 1237"/>
            </a:avLst>
          </a:prstGeom>
          <a:solidFill>
            <a:srgbClr val="404040"/>
          </a:solidFill>
        </p:spPr>
      </p:sp>
      <p:sp>
        <p:nvSpPr>
          <p:cNvPr id="7" name="Text 5"/>
          <p:cNvSpPr/>
          <p:nvPr/>
        </p:nvSpPr>
        <p:spPr>
          <a:xfrm>
            <a:off x="864394" y="3929063"/>
            <a:ext cx="3925967" cy="540068"/>
          </a:xfrm>
          <a:prstGeom prst="rect">
            <a:avLst/>
          </a:prstGeom>
          <a:noFill/>
        </p:spPr>
        <p:txBody>
          <a:bodyPr wrap="square" lIns="0" tIns="0" rIns="0" bIns="0" rtlCol="0" anchor="t"/>
          <a:lstStyle/>
          <a:p>
            <a:pPr marL="0" indent="0" algn="ctr">
              <a:lnSpc>
                <a:spcPts val="2100"/>
              </a:lnSpc>
              <a:buNone/>
            </a:pPr>
            <a:r>
              <a:rPr lang="en-US" sz="170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Model Type: Logistic Classification</a:t>
            </a:r>
            <a:endParaRPr lang="en-US" sz="1700" dirty="0"/>
          </a:p>
        </p:txBody>
      </p:sp>
      <p:sp>
        <p:nvSpPr>
          <p:cNvPr id="8" name="Text 6"/>
          <p:cNvSpPr/>
          <p:nvPr/>
        </p:nvSpPr>
        <p:spPr>
          <a:xfrm>
            <a:off x="864394" y="4572833"/>
            <a:ext cx="3925967" cy="1106329"/>
          </a:xfrm>
          <a:prstGeom prst="rect">
            <a:avLst/>
          </a:prstGeom>
          <a:noFill/>
        </p:spPr>
        <p:txBody>
          <a:bodyPr wrap="square" lIns="0" tIns="0" rIns="0" bIns="0" rtlCol="0" anchor="t"/>
          <a:lstStyle/>
          <a:p>
            <a:pPr marL="0" indent="0" algn="ctr">
              <a:lnSpc>
                <a:spcPts val="2150"/>
              </a:lnSpc>
              <a:buNone/>
            </a:pPr>
            <a:r>
              <a:rPr lang="en-US" sz="1350" dirty="0">
                <a:solidFill>
                  <a:srgbClr val="E5E0DF"/>
                </a:solidFill>
                <a:latin typeface="Roboto" panose="02000000000000000000" pitchFamily="34" charset="0"/>
                <a:ea typeface="Roboto" panose="02000000000000000000" pitchFamily="34" charset="-122"/>
                <a:cs typeface="Roboto" panose="02000000000000000000" pitchFamily="34" charset="-120"/>
              </a:rPr>
              <a:t>Combines collaborative filtering (user-user similarities) with content-based filtering (food nutrient profiles) through machine learning embeddings.</a:t>
            </a:r>
            <a:endParaRPr lang="en-US" sz="1350" dirty="0"/>
          </a:p>
        </p:txBody>
      </p:sp>
      <p:sp>
        <p:nvSpPr>
          <p:cNvPr id="9" name="Shape 7"/>
          <p:cNvSpPr/>
          <p:nvPr/>
        </p:nvSpPr>
        <p:spPr>
          <a:xfrm>
            <a:off x="5179338" y="5874901"/>
            <a:ext cx="4271724" cy="1819275"/>
          </a:xfrm>
          <a:prstGeom prst="rect">
            <a:avLst/>
          </a:prstGeom>
          <a:solidFill>
            <a:srgbClr val="404040"/>
          </a:solidFill>
        </p:spPr>
      </p:sp>
      <p:sp>
        <p:nvSpPr>
          <p:cNvPr id="10" name="Text 8"/>
          <p:cNvSpPr/>
          <p:nvPr/>
        </p:nvSpPr>
        <p:spPr>
          <a:xfrm>
            <a:off x="5352217" y="6047780"/>
            <a:ext cx="3925967" cy="540068"/>
          </a:xfrm>
          <a:prstGeom prst="rect">
            <a:avLst/>
          </a:prstGeom>
          <a:noFill/>
        </p:spPr>
        <p:txBody>
          <a:bodyPr wrap="square" lIns="0" tIns="0" rIns="0" bIns="0" rtlCol="0" anchor="t"/>
          <a:lstStyle/>
          <a:p>
            <a:pPr marL="0" indent="0" algn="ctr">
              <a:lnSpc>
                <a:spcPts val="2100"/>
              </a:lnSpc>
              <a:buNone/>
            </a:pPr>
            <a:r>
              <a:rPr lang="en-US" sz="170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Algorithm Core: Random Forest</a:t>
            </a:r>
            <a:endParaRPr lang="en-US" sz="1700" dirty="0"/>
          </a:p>
        </p:txBody>
      </p:sp>
      <p:sp>
        <p:nvSpPr>
          <p:cNvPr id="11" name="Text 9"/>
          <p:cNvSpPr/>
          <p:nvPr/>
        </p:nvSpPr>
        <p:spPr>
          <a:xfrm>
            <a:off x="5352217" y="6691551"/>
            <a:ext cx="3925967" cy="829747"/>
          </a:xfrm>
          <a:prstGeom prst="rect">
            <a:avLst/>
          </a:prstGeom>
          <a:noFill/>
        </p:spPr>
        <p:txBody>
          <a:bodyPr wrap="square" lIns="0" tIns="0" rIns="0" bIns="0" rtlCol="0" anchor="t"/>
          <a:lstStyle/>
          <a:p>
            <a:pPr marL="0" indent="0" algn="ctr">
              <a:lnSpc>
                <a:spcPts val="2150"/>
              </a:lnSpc>
              <a:buNone/>
            </a:pPr>
            <a:r>
              <a:rPr lang="en-US" sz="1350" dirty="0">
                <a:solidFill>
                  <a:srgbClr val="E5E0DF"/>
                </a:solidFill>
                <a:latin typeface="Roboto" panose="02000000000000000000" pitchFamily="34" charset="0"/>
                <a:ea typeface="Roboto" panose="02000000000000000000" pitchFamily="34" charset="-122"/>
                <a:cs typeface="Roboto" panose="02000000000000000000" pitchFamily="34" charset="-120"/>
              </a:rPr>
              <a:t>Extends  matrix factorization with learn non-linear user-item interactions, optimizing for ranking.</a:t>
            </a:r>
            <a:endParaRPr lang="en-US" sz="1350" dirty="0"/>
          </a:p>
        </p:txBody>
      </p:sp>
      <p:sp>
        <p:nvSpPr>
          <p:cNvPr id="12" name="Shape 10"/>
          <p:cNvSpPr/>
          <p:nvPr/>
        </p:nvSpPr>
        <p:spPr>
          <a:xfrm>
            <a:off x="9667161" y="3756184"/>
            <a:ext cx="4271724" cy="2095857"/>
          </a:xfrm>
          <a:prstGeom prst="roundRect">
            <a:avLst>
              <a:gd name="adj" fmla="val 1237"/>
            </a:avLst>
          </a:prstGeom>
          <a:solidFill>
            <a:srgbClr val="404040"/>
          </a:solidFill>
        </p:spPr>
      </p:sp>
      <p:sp>
        <p:nvSpPr>
          <p:cNvPr id="13" name="Text 11"/>
          <p:cNvSpPr/>
          <p:nvPr/>
        </p:nvSpPr>
        <p:spPr>
          <a:xfrm>
            <a:off x="9840039" y="3929063"/>
            <a:ext cx="3925967" cy="540068"/>
          </a:xfrm>
          <a:prstGeom prst="rect">
            <a:avLst/>
          </a:prstGeom>
          <a:noFill/>
        </p:spPr>
        <p:txBody>
          <a:bodyPr wrap="square" lIns="0" tIns="0" rIns="0" bIns="0" rtlCol="0" anchor="t"/>
          <a:lstStyle/>
          <a:p>
            <a:pPr marL="0" indent="0" algn="ctr">
              <a:lnSpc>
                <a:spcPts val="2100"/>
              </a:lnSpc>
              <a:buNone/>
            </a:pPr>
            <a:r>
              <a:rPr lang="en-US" sz="170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Potential Enhancements: Transformers</a:t>
            </a:r>
            <a:endParaRPr lang="en-US" sz="1700" dirty="0"/>
          </a:p>
        </p:txBody>
      </p:sp>
      <p:sp>
        <p:nvSpPr>
          <p:cNvPr id="14" name="Text 12"/>
          <p:cNvSpPr/>
          <p:nvPr/>
        </p:nvSpPr>
        <p:spPr>
          <a:xfrm>
            <a:off x="9840039" y="4572833"/>
            <a:ext cx="3925967" cy="1106329"/>
          </a:xfrm>
          <a:prstGeom prst="rect">
            <a:avLst/>
          </a:prstGeom>
          <a:noFill/>
        </p:spPr>
        <p:txBody>
          <a:bodyPr wrap="square" lIns="0" tIns="0" rIns="0" bIns="0" rtlCol="0" anchor="t"/>
          <a:lstStyle/>
          <a:p>
            <a:pPr marL="0" indent="0" algn="ctr">
              <a:lnSpc>
                <a:spcPts val="2150"/>
              </a:lnSpc>
              <a:buNone/>
            </a:pPr>
            <a:r>
              <a:rPr lang="en-US" sz="1350" dirty="0">
                <a:solidFill>
                  <a:srgbClr val="E5E0DF"/>
                </a:solidFill>
                <a:latin typeface="Roboto" panose="02000000000000000000" pitchFamily="34" charset="0"/>
                <a:ea typeface="Roboto" panose="02000000000000000000" pitchFamily="34" charset="-122"/>
                <a:cs typeface="Roboto" panose="02000000000000000000" pitchFamily="34" charset="-120"/>
              </a:rPr>
              <a:t>Investigating Transformer architectures for sequence-aware recommendations, allowing for dynamic adjustments based on previous meal choices and real-time feedback.</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93790" y="1269683"/>
            <a:ext cx="12802433" cy="620078"/>
          </a:xfrm>
          <a:prstGeom prst="rect">
            <a:avLst/>
          </a:prstGeom>
          <a:noFill/>
        </p:spPr>
        <p:txBody>
          <a:bodyPr wrap="none" lIns="0" tIns="0" rIns="0" bIns="0" rtlCol="0" anchor="t"/>
          <a:lstStyle/>
          <a:p>
            <a:pPr marL="0" indent="0" algn="l">
              <a:lnSpc>
                <a:spcPts val="4850"/>
              </a:lnSpc>
              <a:buNone/>
            </a:pPr>
            <a:r>
              <a:rPr lang="en-US" sz="39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Nutri Mate in Action: User Interface Mockup</a:t>
            </a:r>
            <a:endParaRPr lang="en-US" sz="39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3" name="Text 1"/>
          <p:cNvSpPr/>
          <p:nvPr/>
        </p:nvSpPr>
        <p:spPr>
          <a:xfrm>
            <a:off x="793790" y="2286595"/>
            <a:ext cx="13042821" cy="635079"/>
          </a:xfrm>
          <a:prstGeom prst="rect">
            <a:avLst/>
          </a:prstGeom>
          <a:noFill/>
        </p:spPr>
        <p:txBody>
          <a:bodyPr wrap="square" lIns="0" tIns="0" rIns="0" bIns="0" rtlCol="0" anchor="t"/>
          <a:lstStyle/>
          <a:p>
            <a:pPr marL="0" indent="0" algn="l">
              <a:lnSpc>
                <a:spcPts val="2500"/>
              </a:lnSpc>
              <a:buNone/>
            </a:pPr>
            <a:r>
              <a:rPr lang="en-US" sz="1550" dirty="0">
                <a:solidFill>
                  <a:schemeClr val="tx1"/>
                </a:solidFill>
                <a:latin typeface="Roboto" panose="02000000000000000000" pitchFamily="34" charset="0"/>
                <a:ea typeface="Roboto" panose="02000000000000000000" pitchFamily="34" charset="-122"/>
                <a:cs typeface="Roboto" panose="02000000000000000000" pitchFamily="34" charset="-120"/>
              </a:rPr>
              <a:t>While the primary focus remains on the machine learning core, a user-friendly interface is crucial for practical application. Here's a glimpse of the anticipated user experience, designed for intuitive data input and clear recommendation presentation.</a:t>
            </a:r>
            <a:endParaRPr lang="en-US" sz="15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pic>
        <p:nvPicPr>
          <p:cNvPr id="4" name="Image 0" descr="preencoded.png"/>
          <p:cNvPicPr>
            <a:picLocks noChangeAspect="1"/>
          </p:cNvPicPr>
          <p:nvPr/>
        </p:nvPicPr>
        <p:blipFill>
          <a:blip r:embed="rId1"/>
          <a:stretch>
            <a:fillRect/>
          </a:stretch>
        </p:blipFill>
        <p:spPr>
          <a:xfrm>
            <a:off x="801410" y="3273623"/>
            <a:ext cx="4236720" cy="2381607"/>
          </a:xfrm>
          <a:prstGeom prst="rect">
            <a:avLst/>
          </a:prstGeom>
        </p:spPr>
      </p:pic>
      <p:pic>
        <p:nvPicPr>
          <p:cNvPr id="5" name="Image 1" descr="preencoded.png"/>
          <p:cNvPicPr>
            <a:picLocks noChangeAspect="1"/>
          </p:cNvPicPr>
          <p:nvPr/>
        </p:nvPicPr>
        <p:blipFill>
          <a:blip r:embed="rId2"/>
          <a:stretch>
            <a:fillRect/>
          </a:stretch>
        </p:blipFill>
        <p:spPr>
          <a:xfrm>
            <a:off x="5196840" y="3273623"/>
            <a:ext cx="4236720" cy="2381607"/>
          </a:xfrm>
          <a:prstGeom prst="rect">
            <a:avLst/>
          </a:prstGeom>
        </p:spPr>
      </p:pic>
      <p:pic>
        <p:nvPicPr>
          <p:cNvPr id="6" name="Image 2" descr="preencoded.png"/>
          <p:cNvPicPr>
            <a:picLocks noChangeAspect="1"/>
          </p:cNvPicPr>
          <p:nvPr/>
        </p:nvPicPr>
        <p:blipFill>
          <a:blip r:embed="rId3"/>
          <a:stretch>
            <a:fillRect/>
          </a:stretch>
        </p:blipFill>
        <p:spPr>
          <a:xfrm>
            <a:off x="9592270" y="3273623"/>
            <a:ext cx="4236720" cy="2381607"/>
          </a:xfrm>
          <a:prstGeom prst="rect">
            <a:avLst/>
          </a:prstGeom>
        </p:spPr>
      </p:pic>
      <p:sp>
        <p:nvSpPr>
          <p:cNvPr id="7" name="Text 2"/>
          <p:cNvSpPr/>
          <p:nvPr/>
        </p:nvSpPr>
        <p:spPr>
          <a:xfrm>
            <a:off x="793790" y="6007179"/>
            <a:ext cx="13042821" cy="952619"/>
          </a:xfrm>
          <a:prstGeom prst="rect">
            <a:avLst/>
          </a:prstGeom>
          <a:noFill/>
        </p:spPr>
        <p:txBody>
          <a:bodyPr wrap="square" lIns="0" tIns="0" rIns="0" bIns="0" rtlCol="0" anchor="t"/>
          <a:lstStyle/>
          <a:p>
            <a:pPr marL="0" indent="0" algn="l">
              <a:lnSpc>
                <a:spcPts val="2500"/>
              </a:lnSpc>
              <a:buNone/>
            </a:pPr>
            <a:r>
              <a:rPr lang="en-US" sz="1550" dirty="0">
                <a:solidFill>
                  <a:schemeClr val="tx1"/>
                </a:solidFill>
                <a:latin typeface="Roboto" panose="02000000000000000000" pitchFamily="34" charset="0"/>
                <a:ea typeface="Roboto" panose="02000000000000000000" pitchFamily="34" charset="-122"/>
                <a:cs typeface="Roboto" panose="02000000000000000000" pitchFamily="34" charset="-120"/>
              </a:rPr>
              <a:t>The interface will guide users through initial profile setup, including health metrics and dietary preferences. Post-setup, the main dashboard will display personalized daily meal plans, along with options to log food, track progress, and adjust preferences. The goal is a seamless interaction that makes personalized nutrition accessible to everyone.</a:t>
            </a:r>
            <a:endParaRPr lang="en-US" sz="15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696992" y="720328"/>
            <a:ext cx="12806720" cy="544473"/>
          </a:xfrm>
          <a:prstGeom prst="rect">
            <a:avLst/>
          </a:prstGeom>
          <a:noFill/>
        </p:spPr>
        <p:txBody>
          <a:bodyPr wrap="none" lIns="0" tIns="0" rIns="0" bIns="0" rtlCol="0" anchor="t"/>
          <a:lstStyle/>
          <a:p>
            <a:pPr marL="0" indent="0" algn="l">
              <a:lnSpc>
                <a:spcPts val="4250"/>
              </a:lnSpc>
              <a:buNone/>
            </a:pPr>
            <a:r>
              <a:rPr lang="en-US" sz="34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Looking Forward: Expected Contributions &amp; Novelty</a:t>
            </a:r>
            <a:endParaRPr lang="en-US" sz="34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3" name="Text 1"/>
          <p:cNvSpPr/>
          <p:nvPr/>
        </p:nvSpPr>
        <p:spPr>
          <a:xfrm>
            <a:off x="696992" y="1613297"/>
            <a:ext cx="13236416" cy="557689"/>
          </a:xfrm>
          <a:prstGeom prst="rect">
            <a:avLst/>
          </a:prstGeom>
          <a:noFill/>
        </p:spPr>
        <p:txBody>
          <a:bodyPr wrap="square" lIns="0" tIns="0" rIns="0" bIns="0" rtlCol="0" anchor="t"/>
          <a:lstStyle/>
          <a:p>
            <a:pPr marL="0" indent="0" algn="l">
              <a:lnSpc>
                <a:spcPts val="2150"/>
              </a:lnSpc>
              <a:buNone/>
            </a:pPr>
            <a:r>
              <a:rPr lang="en-US" sz="1350" dirty="0">
                <a:solidFill>
                  <a:schemeClr val="tx1"/>
                </a:solidFill>
                <a:latin typeface="Roboto" panose="02000000000000000000" pitchFamily="34" charset="0"/>
                <a:ea typeface="Roboto" panose="02000000000000000000" pitchFamily="34" charset="-122"/>
                <a:cs typeface="Roboto" panose="02000000000000000000" pitchFamily="34" charset="-120"/>
              </a:rPr>
              <a:t>As we advance towards the completion of Nutri Mate, we anticipate several key contributions to the field of personalized nutrition and machine learning. Our project aims to fill critical gaps identified in existing research and offer a robust solution with significant real-world impact.</a:t>
            </a:r>
            <a:endParaRPr lang="en-US" sz="13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4" name="Shape 2"/>
          <p:cNvSpPr/>
          <p:nvPr/>
        </p:nvSpPr>
        <p:spPr>
          <a:xfrm>
            <a:off x="696992" y="2628305"/>
            <a:ext cx="6531054" cy="1845826"/>
          </a:xfrm>
          <a:prstGeom prst="roundRect">
            <a:avLst>
              <a:gd name="adj" fmla="val 5945"/>
            </a:avLst>
          </a:prstGeom>
          <a:solidFill>
            <a:srgbClr val="212121"/>
          </a:solidFill>
        </p:spPr>
      </p:sp>
      <p:sp>
        <p:nvSpPr>
          <p:cNvPr id="5" name="Shape 3"/>
          <p:cNvSpPr/>
          <p:nvPr/>
        </p:nvSpPr>
        <p:spPr>
          <a:xfrm>
            <a:off x="696992" y="2605445"/>
            <a:ext cx="6531054" cy="91440"/>
          </a:xfrm>
          <a:prstGeom prst="roundRect">
            <a:avLst>
              <a:gd name="adj" fmla="val 28585"/>
            </a:avLst>
          </a:prstGeom>
          <a:solidFill>
            <a:srgbClr val="DCFF50"/>
          </a:solidFill>
        </p:spPr>
      </p:sp>
      <p:sp>
        <p:nvSpPr>
          <p:cNvPr id="6" name="Shape 4"/>
          <p:cNvSpPr/>
          <p:nvPr/>
        </p:nvSpPr>
        <p:spPr>
          <a:xfrm>
            <a:off x="3701177" y="2366962"/>
            <a:ext cx="522684" cy="522684"/>
          </a:xfrm>
          <a:prstGeom prst="roundRect">
            <a:avLst>
              <a:gd name="adj" fmla="val 174943"/>
            </a:avLst>
          </a:prstGeom>
          <a:solidFill>
            <a:srgbClr val="DCFF50"/>
          </a:solidFill>
        </p:spPr>
      </p:sp>
      <p:sp>
        <p:nvSpPr>
          <p:cNvPr id="7" name="Text 5"/>
          <p:cNvSpPr/>
          <p:nvPr/>
        </p:nvSpPr>
        <p:spPr>
          <a:xfrm>
            <a:off x="3857982" y="2497574"/>
            <a:ext cx="209074" cy="261342"/>
          </a:xfrm>
          <a:prstGeom prst="rect">
            <a:avLst/>
          </a:prstGeom>
          <a:noFill/>
        </p:spPr>
        <p:txBody>
          <a:bodyPr wrap="none" lIns="0" tIns="0" rIns="0" bIns="0" rtlCol="0" anchor="t"/>
          <a:lstStyle/>
          <a:p>
            <a:pPr marL="0" indent="0" algn="l">
              <a:lnSpc>
                <a:spcPts val="2600"/>
              </a:lnSpc>
              <a:buNone/>
            </a:pPr>
            <a:r>
              <a:rPr lang="en-US" sz="1600" dirty="0">
                <a:solidFill>
                  <a:srgbClr val="000000"/>
                </a:solidFill>
                <a:latin typeface="Roboto Mono Medium" panose="00000009000000000000" pitchFamily="34" charset="0"/>
                <a:ea typeface="Roboto Mono Medium" panose="00000009000000000000" pitchFamily="34" charset="-122"/>
                <a:cs typeface="Roboto Mono Medium" panose="00000009000000000000" pitchFamily="34" charset="-120"/>
              </a:rPr>
              <a:t>1</a:t>
            </a:r>
            <a:endParaRPr lang="en-US" sz="1600" dirty="0"/>
          </a:p>
        </p:txBody>
      </p:sp>
      <p:sp>
        <p:nvSpPr>
          <p:cNvPr id="8" name="Text 6"/>
          <p:cNvSpPr/>
          <p:nvPr/>
        </p:nvSpPr>
        <p:spPr>
          <a:xfrm>
            <a:off x="894040" y="3063835"/>
            <a:ext cx="3920490" cy="272177"/>
          </a:xfrm>
          <a:prstGeom prst="rect">
            <a:avLst/>
          </a:prstGeom>
          <a:noFill/>
        </p:spPr>
        <p:txBody>
          <a:bodyPr wrap="none" lIns="0" tIns="0" rIns="0" bIns="0" rtlCol="0" anchor="t"/>
          <a:lstStyle/>
          <a:p>
            <a:pPr marL="0" indent="0" algn="l">
              <a:lnSpc>
                <a:spcPts val="2100"/>
              </a:lnSpc>
              <a:buNone/>
            </a:pPr>
            <a:r>
              <a:rPr lang="en-US" sz="170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Adaptive Recommendation Engine</a:t>
            </a:r>
            <a:endParaRPr lang="en-US" sz="1700" dirty="0"/>
          </a:p>
        </p:txBody>
      </p:sp>
      <p:sp>
        <p:nvSpPr>
          <p:cNvPr id="9" name="Text 7"/>
          <p:cNvSpPr/>
          <p:nvPr/>
        </p:nvSpPr>
        <p:spPr>
          <a:xfrm>
            <a:off x="894040" y="3440549"/>
            <a:ext cx="6136958" cy="836533"/>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Roboto" panose="02000000000000000000" pitchFamily="34" charset="0"/>
                <a:ea typeface="Roboto" panose="02000000000000000000" pitchFamily="34" charset="-122"/>
                <a:cs typeface="Roboto" panose="02000000000000000000" pitchFamily="34" charset="-120"/>
              </a:rPr>
              <a:t>Unlike static rule-based systems, Nutri Mate will feature a deep learning model capable of continuous learning and adaptation based on user feedback and evolving health data, ensuring recommendations remain relevant over time.</a:t>
            </a:r>
            <a:endParaRPr lang="en-US" sz="1350" dirty="0"/>
          </a:p>
        </p:txBody>
      </p:sp>
      <p:sp>
        <p:nvSpPr>
          <p:cNvPr id="10" name="Shape 8"/>
          <p:cNvSpPr/>
          <p:nvPr/>
        </p:nvSpPr>
        <p:spPr>
          <a:xfrm>
            <a:off x="7402235" y="2628305"/>
            <a:ext cx="6531173" cy="1845826"/>
          </a:xfrm>
          <a:prstGeom prst="roundRect">
            <a:avLst>
              <a:gd name="adj" fmla="val 5945"/>
            </a:avLst>
          </a:prstGeom>
          <a:solidFill>
            <a:srgbClr val="212121"/>
          </a:solidFill>
        </p:spPr>
      </p:sp>
      <p:sp>
        <p:nvSpPr>
          <p:cNvPr id="11" name="Shape 9"/>
          <p:cNvSpPr/>
          <p:nvPr/>
        </p:nvSpPr>
        <p:spPr>
          <a:xfrm>
            <a:off x="7402235" y="2605445"/>
            <a:ext cx="6531173" cy="91440"/>
          </a:xfrm>
          <a:prstGeom prst="roundRect">
            <a:avLst>
              <a:gd name="adj" fmla="val 28585"/>
            </a:avLst>
          </a:prstGeom>
          <a:solidFill>
            <a:srgbClr val="DCFF50"/>
          </a:solidFill>
        </p:spPr>
      </p:sp>
      <p:sp>
        <p:nvSpPr>
          <p:cNvPr id="12" name="Shape 10"/>
          <p:cNvSpPr/>
          <p:nvPr/>
        </p:nvSpPr>
        <p:spPr>
          <a:xfrm>
            <a:off x="10406420" y="2366962"/>
            <a:ext cx="522684" cy="522684"/>
          </a:xfrm>
          <a:prstGeom prst="roundRect">
            <a:avLst>
              <a:gd name="adj" fmla="val 174943"/>
            </a:avLst>
          </a:prstGeom>
          <a:solidFill>
            <a:srgbClr val="DCFF50"/>
          </a:solidFill>
        </p:spPr>
      </p:sp>
      <p:sp>
        <p:nvSpPr>
          <p:cNvPr id="13" name="Text 11"/>
          <p:cNvSpPr/>
          <p:nvPr/>
        </p:nvSpPr>
        <p:spPr>
          <a:xfrm>
            <a:off x="10563225" y="2497574"/>
            <a:ext cx="209074" cy="261342"/>
          </a:xfrm>
          <a:prstGeom prst="rect">
            <a:avLst/>
          </a:prstGeom>
          <a:noFill/>
        </p:spPr>
        <p:txBody>
          <a:bodyPr wrap="none" lIns="0" tIns="0" rIns="0" bIns="0" rtlCol="0" anchor="t"/>
          <a:lstStyle/>
          <a:p>
            <a:pPr marL="0" indent="0" algn="l">
              <a:lnSpc>
                <a:spcPts val="2600"/>
              </a:lnSpc>
              <a:buNone/>
            </a:pPr>
            <a:r>
              <a:rPr lang="en-US" sz="1600" dirty="0">
                <a:solidFill>
                  <a:srgbClr val="000000"/>
                </a:solidFill>
                <a:latin typeface="Roboto Mono Medium" panose="00000009000000000000" pitchFamily="34" charset="0"/>
                <a:ea typeface="Roboto Mono Medium" panose="00000009000000000000" pitchFamily="34" charset="-122"/>
                <a:cs typeface="Roboto Mono Medium" panose="00000009000000000000" pitchFamily="34" charset="-120"/>
              </a:rPr>
              <a:t>2</a:t>
            </a:r>
            <a:endParaRPr lang="en-US" sz="1600" dirty="0"/>
          </a:p>
        </p:txBody>
      </p:sp>
      <p:sp>
        <p:nvSpPr>
          <p:cNvPr id="14" name="Text 12"/>
          <p:cNvSpPr/>
          <p:nvPr/>
        </p:nvSpPr>
        <p:spPr>
          <a:xfrm>
            <a:off x="7599283" y="3063835"/>
            <a:ext cx="3005733" cy="272177"/>
          </a:xfrm>
          <a:prstGeom prst="rect">
            <a:avLst/>
          </a:prstGeom>
          <a:noFill/>
        </p:spPr>
        <p:txBody>
          <a:bodyPr wrap="none" lIns="0" tIns="0" rIns="0" bIns="0" rtlCol="0" anchor="t"/>
          <a:lstStyle/>
          <a:p>
            <a:pPr marL="0" indent="0" algn="l">
              <a:lnSpc>
                <a:spcPts val="2100"/>
              </a:lnSpc>
              <a:buNone/>
            </a:pPr>
            <a:r>
              <a:rPr lang="en-US" sz="170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Holistic User Profiling</a:t>
            </a:r>
            <a:endParaRPr lang="en-US" sz="1700" dirty="0"/>
          </a:p>
        </p:txBody>
      </p:sp>
      <p:sp>
        <p:nvSpPr>
          <p:cNvPr id="15" name="Text 13"/>
          <p:cNvSpPr/>
          <p:nvPr/>
        </p:nvSpPr>
        <p:spPr>
          <a:xfrm>
            <a:off x="7599283" y="3440549"/>
            <a:ext cx="6137077" cy="836533"/>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Roboto" panose="02000000000000000000" pitchFamily="34" charset="0"/>
                <a:ea typeface="Roboto" panose="02000000000000000000" pitchFamily="34" charset="-122"/>
                <a:cs typeface="Roboto" panose="02000000000000000000" pitchFamily="34" charset="-120"/>
              </a:rPr>
              <a:t>Integration of a wider array of user data – beyond just dietary preferences to include activity levels, chronic conditions, and even potential genetic predispositions (future scope) – enabling truly bespoke recommendations.</a:t>
            </a:r>
            <a:endParaRPr lang="en-US" sz="1350" dirty="0"/>
          </a:p>
        </p:txBody>
      </p:sp>
      <p:sp>
        <p:nvSpPr>
          <p:cNvPr id="16" name="Shape 14"/>
          <p:cNvSpPr/>
          <p:nvPr/>
        </p:nvSpPr>
        <p:spPr>
          <a:xfrm>
            <a:off x="696992" y="4909661"/>
            <a:ext cx="6531054" cy="1845826"/>
          </a:xfrm>
          <a:prstGeom prst="roundRect">
            <a:avLst>
              <a:gd name="adj" fmla="val 5945"/>
            </a:avLst>
          </a:prstGeom>
          <a:solidFill>
            <a:srgbClr val="212121"/>
          </a:solidFill>
        </p:spPr>
      </p:sp>
      <p:sp>
        <p:nvSpPr>
          <p:cNvPr id="17" name="Shape 15"/>
          <p:cNvSpPr/>
          <p:nvPr/>
        </p:nvSpPr>
        <p:spPr>
          <a:xfrm>
            <a:off x="696992" y="4886801"/>
            <a:ext cx="6531054" cy="91440"/>
          </a:xfrm>
          <a:prstGeom prst="roundRect">
            <a:avLst>
              <a:gd name="adj" fmla="val 28585"/>
            </a:avLst>
          </a:prstGeom>
          <a:solidFill>
            <a:srgbClr val="DCFF50"/>
          </a:solidFill>
        </p:spPr>
      </p:sp>
      <p:sp>
        <p:nvSpPr>
          <p:cNvPr id="18" name="Shape 16"/>
          <p:cNvSpPr/>
          <p:nvPr/>
        </p:nvSpPr>
        <p:spPr>
          <a:xfrm>
            <a:off x="3701177" y="4648319"/>
            <a:ext cx="522684" cy="522684"/>
          </a:xfrm>
          <a:prstGeom prst="roundRect">
            <a:avLst>
              <a:gd name="adj" fmla="val 174943"/>
            </a:avLst>
          </a:prstGeom>
          <a:solidFill>
            <a:srgbClr val="DCFF50"/>
          </a:solidFill>
        </p:spPr>
      </p:sp>
      <p:sp>
        <p:nvSpPr>
          <p:cNvPr id="19" name="Text 17"/>
          <p:cNvSpPr/>
          <p:nvPr/>
        </p:nvSpPr>
        <p:spPr>
          <a:xfrm>
            <a:off x="3857982" y="4778931"/>
            <a:ext cx="209074" cy="261342"/>
          </a:xfrm>
          <a:prstGeom prst="rect">
            <a:avLst/>
          </a:prstGeom>
          <a:noFill/>
        </p:spPr>
        <p:txBody>
          <a:bodyPr wrap="none" lIns="0" tIns="0" rIns="0" bIns="0" rtlCol="0" anchor="t"/>
          <a:lstStyle/>
          <a:p>
            <a:pPr marL="0" indent="0" algn="l">
              <a:lnSpc>
                <a:spcPts val="2600"/>
              </a:lnSpc>
              <a:buNone/>
            </a:pPr>
            <a:r>
              <a:rPr lang="en-US" sz="1600" dirty="0">
                <a:solidFill>
                  <a:srgbClr val="000000"/>
                </a:solidFill>
                <a:latin typeface="Roboto Mono Medium" panose="00000009000000000000" pitchFamily="34" charset="0"/>
                <a:ea typeface="Roboto Mono Medium" panose="00000009000000000000" pitchFamily="34" charset="-122"/>
                <a:cs typeface="Roboto Mono Medium" panose="00000009000000000000" pitchFamily="34" charset="-120"/>
              </a:rPr>
              <a:t>3</a:t>
            </a:r>
            <a:endParaRPr lang="en-US" sz="1600" dirty="0"/>
          </a:p>
        </p:txBody>
      </p:sp>
      <p:sp>
        <p:nvSpPr>
          <p:cNvPr id="20" name="Text 18"/>
          <p:cNvSpPr/>
          <p:nvPr/>
        </p:nvSpPr>
        <p:spPr>
          <a:xfrm>
            <a:off x="894040" y="5345192"/>
            <a:ext cx="4312563" cy="272177"/>
          </a:xfrm>
          <a:prstGeom prst="rect">
            <a:avLst/>
          </a:prstGeom>
          <a:noFill/>
        </p:spPr>
        <p:txBody>
          <a:bodyPr wrap="none" lIns="0" tIns="0" rIns="0" bIns="0" rtlCol="0" anchor="t"/>
          <a:lstStyle/>
          <a:p>
            <a:pPr marL="0" indent="0" algn="l">
              <a:lnSpc>
                <a:spcPts val="2100"/>
              </a:lnSpc>
              <a:buNone/>
            </a:pPr>
            <a:r>
              <a:rPr lang="en-US" sz="170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Nutrient Interaction Optimization</a:t>
            </a:r>
            <a:endParaRPr lang="en-US" sz="1700" dirty="0"/>
          </a:p>
        </p:txBody>
      </p:sp>
      <p:sp>
        <p:nvSpPr>
          <p:cNvPr id="21" name="Text 19"/>
          <p:cNvSpPr/>
          <p:nvPr/>
        </p:nvSpPr>
        <p:spPr>
          <a:xfrm>
            <a:off x="894040" y="5721906"/>
            <a:ext cx="6136958" cy="836533"/>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Roboto" panose="02000000000000000000" pitchFamily="34" charset="0"/>
                <a:ea typeface="Roboto" panose="02000000000000000000" pitchFamily="34" charset="-122"/>
                <a:cs typeface="Roboto" panose="02000000000000000000" pitchFamily="34" charset="-120"/>
              </a:rPr>
              <a:t>The deep learning model's ability to learn complex patterns will allow it to optimize for beneficial nutrient interactions and avoid detrimental combinations, a nuanced aspect often missed by simpler systems.</a:t>
            </a:r>
            <a:endParaRPr lang="en-US" sz="1350" dirty="0"/>
          </a:p>
        </p:txBody>
      </p:sp>
      <p:sp>
        <p:nvSpPr>
          <p:cNvPr id="22" name="Shape 20"/>
          <p:cNvSpPr/>
          <p:nvPr/>
        </p:nvSpPr>
        <p:spPr>
          <a:xfrm>
            <a:off x="7402235" y="4909661"/>
            <a:ext cx="6531173" cy="1845826"/>
          </a:xfrm>
          <a:prstGeom prst="roundRect">
            <a:avLst>
              <a:gd name="adj" fmla="val 5945"/>
            </a:avLst>
          </a:prstGeom>
          <a:solidFill>
            <a:srgbClr val="212121"/>
          </a:solidFill>
        </p:spPr>
      </p:sp>
      <p:sp>
        <p:nvSpPr>
          <p:cNvPr id="23" name="Shape 21"/>
          <p:cNvSpPr/>
          <p:nvPr/>
        </p:nvSpPr>
        <p:spPr>
          <a:xfrm>
            <a:off x="7402235" y="4886801"/>
            <a:ext cx="6531173" cy="91440"/>
          </a:xfrm>
          <a:prstGeom prst="roundRect">
            <a:avLst>
              <a:gd name="adj" fmla="val 28585"/>
            </a:avLst>
          </a:prstGeom>
          <a:solidFill>
            <a:srgbClr val="DCFF50"/>
          </a:solidFill>
        </p:spPr>
      </p:sp>
      <p:sp>
        <p:nvSpPr>
          <p:cNvPr id="24" name="Shape 22"/>
          <p:cNvSpPr/>
          <p:nvPr/>
        </p:nvSpPr>
        <p:spPr>
          <a:xfrm>
            <a:off x="10406420" y="4648319"/>
            <a:ext cx="522684" cy="522684"/>
          </a:xfrm>
          <a:prstGeom prst="roundRect">
            <a:avLst>
              <a:gd name="adj" fmla="val 174943"/>
            </a:avLst>
          </a:prstGeom>
          <a:solidFill>
            <a:srgbClr val="DCFF50"/>
          </a:solidFill>
        </p:spPr>
      </p:sp>
      <p:sp>
        <p:nvSpPr>
          <p:cNvPr id="25" name="Text 23"/>
          <p:cNvSpPr/>
          <p:nvPr/>
        </p:nvSpPr>
        <p:spPr>
          <a:xfrm>
            <a:off x="10563225" y="4778931"/>
            <a:ext cx="209074" cy="261342"/>
          </a:xfrm>
          <a:prstGeom prst="rect">
            <a:avLst/>
          </a:prstGeom>
          <a:noFill/>
        </p:spPr>
        <p:txBody>
          <a:bodyPr wrap="none" lIns="0" tIns="0" rIns="0" bIns="0" rtlCol="0" anchor="t"/>
          <a:lstStyle/>
          <a:p>
            <a:pPr marL="0" indent="0" algn="l">
              <a:lnSpc>
                <a:spcPts val="2600"/>
              </a:lnSpc>
              <a:buNone/>
            </a:pPr>
            <a:r>
              <a:rPr lang="en-US" sz="1600" dirty="0">
                <a:solidFill>
                  <a:srgbClr val="000000"/>
                </a:solidFill>
                <a:latin typeface="Roboto Mono Medium" panose="00000009000000000000" pitchFamily="34" charset="0"/>
                <a:ea typeface="Roboto Mono Medium" panose="00000009000000000000" pitchFamily="34" charset="-122"/>
                <a:cs typeface="Roboto Mono Medium" panose="00000009000000000000" pitchFamily="34" charset="-120"/>
              </a:rPr>
              <a:t>4</a:t>
            </a:r>
            <a:endParaRPr lang="en-US" sz="1600" dirty="0"/>
          </a:p>
        </p:txBody>
      </p:sp>
      <p:sp>
        <p:nvSpPr>
          <p:cNvPr id="26" name="Text 24"/>
          <p:cNvSpPr/>
          <p:nvPr/>
        </p:nvSpPr>
        <p:spPr>
          <a:xfrm>
            <a:off x="7599283" y="5345192"/>
            <a:ext cx="3920490" cy="272177"/>
          </a:xfrm>
          <a:prstGeom prst="rect">
            <a:avLst/>
          </a:prstGeom>
          <a:noFill/>
        </p:spPr>
        <p:txBody>
          <a:bodyPr wrap="none" lIns="0" tIns="0" rIns="0" bIns="0" rtlCol="0" anchor="t"/>
          <a:lstStyle/>
          <a:p>
            <a:pPr marL="0" indent="0" algn="l">
              <a:lnSpc>
                <a:spcPts val="2100"/>
              </a:lnSpc>
              <a:buNone/>
            </a:pPr>
            <a:r>
              <a:rPr lang="en-US" sz="170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Scalability &amp; Generalizability</a:t>
            </a:r>
            <a:endParaRPr lang="en-US" sz="1700" dirty="0"/>
          </a:p>
        </p:txBody>
      </p:sp>
      <p:sp>
        <p:nvSpPr>
          <p:cNvPr id="27" name="Text 25"/>
          <p:cNvSpPr/>
          <p:nvPr/>
        </p:nvSpPr>
        <p:spPr>
          <a:xfrm>
            <a:off x="7599283" y="5721906"/>
            <a:ext cx="6137077" cy="836533"/>
          </a:xfrm>
          <a:prstGeom prst="rect">
            <a:avLst/>
          </a:prstGeom>
          <a:noFill/>
        </p:spPr>
        <p:txBody>
          <a:bodyPr wrap="square" lIns="0" tIns="0" rIns="0" bIns="0" rtlCol="0" anchor="t"/>
          <a:lstStyle/>
          <a:p>
            <a:pPr marL="0" indent="0" algn="l">
              <a:lnSpc>
                <a:spcPts val="2150"/>
              </a:lnSpc>
              <a:buNone/>
            </a:pPr>
            <a:r>
              <a:rPr lang="en-US" sz="1350" dirty="0">
                <a:solidFill>
                  <a:srgbClr val="E5E0DF"/>
                </a:solidFill>
                <a:latin typeface="Roboto" panose="02000000000000000000" pitchFamily="34" charset="0"/>
                <a:ea typeface="Roboto" panose="02000000000000000000" pitchFamily="34" charset="-122"/>
                <a:cs typeface="Roboto" panose="02000000000000000000" pitchFamily="34" charset="-120"/>
              </a:rPr>
              <a:t>Designed with scalability in mind, the deep learning architecture can theoretically handle large datasets and diverse user populations, making it applicable across various health and wellness contexts.</a:t>
            </a:r>
            <a:endParaRPr lang="en-US" sz="1350" dirty="0"/>
          </a:p>
        </p:txBody>
      </p:sp>
      <p:sp>
        <p:nvSpPr>
          <p:cNvPr id="28" name="Text 26"/>
          <p:cNvSpPr/>
          <p:nvPr/>
        </p:nvSpPr>
        <p:spPr>
          <a:xfrm>
            <a:off x="696992" y="6951464"/>
            <a:ext cx="13236416" cy="557689"/>
          </a:xfrm>
          <a:prstGeom prst="rect">
            <a:avLst/>
          </a:prstGeom>
          <a:noFill/>
        </p:spPr>
        <p:txBody>
          <a:bodyPr wrap="square" lIns="0" tIns="0" rIns="0" bIns="0" rtlCol="0" anchor="t"/>
          <a:lstStyle/>
          <a:p>
            <a:pPr marL="0" indent="0" algn="l">
              <a:lnSpc>
                <a:spcPts val="2150"/>
              </a:lnSpc>
              <a:buNone/>
            </a:pPr>
            <a:r>
              <a:rPr lang="en-US" sz="1350" dirty="0">
                <a:solidFill>
                  <a:schemeClr val="tx1"/>
                </a:solidFill>
                <a:latin typeface="Roboto" panose="02000000000000000000" pitchFamily="34" charset="0"/>
                <a:ea typeface="Roboto" panose="02000000000000000000" pitchFamily="34" charset="-122"/>
                <a:cs typeface="Roboto" panose="02000000000000000000" pitchFamily="34" charset="-120"/>
              </a:rPr>
              <a:t>The novelty lies in our commitment to an end-to-end deep learning paradigm for highly personalized and dynamic dietary recommendations, moving beyond traditional recommendation system limitations.</a:t>
            </a:r>
            <a:endParaRPr lang="en-US" sz="13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38307" y="508873"/>
            <a:ext cx="6367939" cy="576858"/>
          </a:xfrm>
          <a:prstGeom prst="rect">
            <a:avLst/>
          </a:prstGeom>
          <a:noFill/>
        </p:spPr>
        <p:txBody>
          <a:bodyPr wrap="none" lIns="0" tIns="0" rIns="0" bIns="0" rtlCol="0" anchor="t"/>
          <a:lstStyle/>
          <a:p>
            <a:pPr marL="0" indent="0" algn="l">
              <a:lnSpc>
                <a:spcPts val="4500"/>
              </a:lnSpc>
              <a:buNone/>
            </a:pPr>
            <a:r>
              <a:rPr lang="en-US" sz="36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Conclusion &amp; Next Steps</a:t>
            </a:r>
            <a:endParaRPr lang="en-US" sz="36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3" name="Text 1"/>
          <p:cNvSpPr/>
          <p:nvPr/>
        </p:nvSpPr>
        <p:spPr>
          <a:xfrm>
            <a:off x="738307" y="1454825"/>
            <a:ext cx="13153787" cy="590550"/>
          </a:xfrm>
          <a:prstGeom prst="rect">
            <a:avLst/>
          </a:prstGeom>
          <a:noFill/>
        </p:spPr>
        <p:txBody>
          <a:bodyPr wrap="square" lIns="0" tIns="0" rIns="0" bIns="0" rtlCol="0" anchor="t"/>
          <a:lstStyle/>
          <a:p>
            <a:pPr marL="0" indent="0" algn="l">
              <a:lnSpc>
                <a:spcPts val="2300"/>
              </a:lnSpc>
              <a:buNone/>
            </a:pPr>
            <a:r>
              <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rPr>
              <a:t>Nutri Mate is poised to revolutionize personalized nutrition by harnessing the power of deep learning. We've laid a solid foundation through meticulous requirement analysis, comprehensive literature review, and a robust preliminary design.</a:t>
            </a:r>
            <a:endPar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4" name="Shape 2"/>
          <p:cNvSpPr/>
          <p:nvPr>
            <p:custDataLst>
              <p:tags r:id="rId1"/>
            </p:custDataLst>
          </p:nvPr>
        </p:nvSpPr>
        <p:spPr>
          <a:xfrm>
            <a:off x="738307" y="4276249"/>
            <a:ext cx="13153787" cy="22860"/>
          </a:xfrm>
          <a:prstGeom prst="roundRect">
            <a:avLst>
              <a:gd name="adj" fmla="val 121131"/>
            </a:avLst>
          </a:prstGeom>
          <a:solidFill>
            <a:srgbClr val="595959"/>
          </a:solidFill>
        </p:spPr>
      </p:sp>
      <p:sp>
        <p:nvSpPr>
          <p:cNvPr id="5" name="Shape 3"/>
          <p:cNvSpPr/>
          <p:nvPr>
            <p:custDataLst>
              <p:tags r:id="rId2"/>
            </p:custDataLst>
          </p:nvPr>
        </p:nvSpPr>
        <p:spPr>
          <a:xfrm>
            <a:off x="3288387" y="3722489"/>
            <a:ext cx="22860" cy="553760"/>
          </a:xfrm>
          <a:prstGeom prst="roundRect">
            <a:avLst>
              <a:gd name="adj" fmla="val 121131"/>
            </a:avLst>
          </a:prstGeom>
          <a:solidFill>
            <a:srgbClr val="595959"/>
          </a:solidFill>
        </p:spPr>
      </p:sp>
      <p:sp>
        <p:nvSpPr>
          <p:cNvPr id="6" name="Shape 4"/>
          <p:cNvSpPr/>
          <p:nvPr>
            <p:custDataLst>
              <p:tags r:id="rId3"/>
            </p:custDataLst>
          </p:nvPr>
        </p:nvSpPr>
        <p:spPr>
          <a:xfrm>
            <a:off x="3092172" y="4068604"/>
            <a:ext cx="415290" cy="415290"/>
          </a:xfrm>
          <a:prstGeom prst="roundRect">
            <a:avLst>
              <a:gd name="adj" fmla="val 6668"/>
            </a:avLst>
          </a:prstGeom>
          <a:solidFill>
            <a:srgbClr val="404040"/>
          </a:solidFill>
        </p:spPr>
      </p:sp>
      <p:sp>
        <p:nvSpPr>
          <p:cNvPr id="7" name="Text 5"/>
          <p:cNvSpPr/>
          <p:nvPr>
            <p:custDataLst>
              <p:tags r:id="rId4"/>
            </p:custDataLst>
          </p:nvPr>
        </p:nvSpPr>
        <p:spPr>
          <a:xfrm>
            <a:off x="3161407" y="4103191"/>
            <a:ext cx="276820" cy="346115"/>
          </a:xfrm>
          <a:prstGeom prst="rect">
            <a:avLst/>
          </a:prstGeom>
          <a:noFill/>
        </p:spPr>
        <p:txBody>
          <a:bodyPr wrap="none" lIns="0" tIns="0" rIns="0" bIns="0" rtlCol="0" anchor="t"/>
          <a:lstStyle/>
          <a:p>
            <a:pPr marL="0" indent="0" algn="ctr">
              <a:lnSpc>
                <a:spcPts val="2150"/>
              </a:lnSpc>
              <a:buNone/>
            </a:pPr>
            <a:r>
              <a:rPr lang="en-US" sz="215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1</a:t>
            </a:r>
            <a:endParaRPr lang="en-US" sz="2150" dirty="0"/>
          </a:p>
        </p:txBody>
      </p:sp>
      <p:sp>
        <p:nvSpPr>
          <p:cNvPr id="8" name="Text 6"/>
          <p:cNvSpPr/>
          <p:nvPr>
            <p:custDataLst>
              <p:tags r:id="rId5"/>
            </p:custDataLst>
          </p:nvPr>
        </p:nvSpPr>
        <p:spPr>
          <a:xfrm>
            <a:off x="1431369" y="2253020"/>
            <a:ext cx="3736777" cy="288369"/>
          </a:xfrm>
          <a:prstGeom prst="rect">
            <a:avLst/>
          </a:prstGeom>
          <a:noFill/>
        </p:spPr>
        <p:txBody>
          <a:bodyPr wrap="none" lIns="0" tIns="0" rIns="0" bIns="0" rtlCol="0" anchor="t"/>
          <a:lstStyle/>
          <a:p>
            <a:pPr marL="0" indent="0" algn="ctr">
              <a:lnSpc>
                <a:spcPts val="2250"/>
              </a:lnSpc>
              <a:buNone/>
            </a:pPr>
            <a:r>
              <a:rPr lang="en-US" sz="18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Model Training &amp; Validation</a:t>
            </a:r>
            <a:endParaRPr lang="en-US" sz="18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9" name="Text 7"/>
          <p:cNvSpPr/>
          <p:nvPr>
            <p:custDataLst>
              <p:tags r:id="rId6"/>
            </p:custDataLst>
          </p:nvPr>
        </p:nvSpPr>
        <p:spPr>
          <a:xfrm>
            <a:off x="922853" y="2652117"/>
            <a:ext cx="4753928" cy="885825"/>
          </a:xfrm>
          <a:prstGeom prst="rect">
            <a:avLst/>
          </a:prstGeom>
          <a:noFill/>
        </p:spPr>
        <p:txBody>
          <a:bodyPr wrap="square" lIns="0" tIns="0" rIns="0" bIns="0" rtlCol="0" anchor="t"/>
          <a:lstStyle/>
          <a:p>
            <a:pPr marL="0" indent="0" algn="ctr">
              <a:lnSpc>
                <a:spcPts val="2300"/>
              </a:lnSpc>
              <a:buNone/>
            </a:pPr>
            <a:r>
              <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rPr>
              <a:t>Implement and train the deep learning model using the preprocessed data, followed by rigorous validation using appropriate metrics.</a:t>
            </a:r>
            <a:endPar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10" name="Shape 8"/>
          <p:cNvSpPr/>
          <p:nvPr>
            <p:custDataLst>
              <p:tags r:id="rId7"/>
            </p:custDataLst>
          </p:nvPr>
        </p:nvSpPr>
        <p:spPr>
          <a:xfrm>
            <a:off x="5965269" y="4276249"/>
            <a:ext cx="22860" cy="553760"/>
          </a:xfrm>
          <a:prstGeom prst="roundRect">
            <a:avLst>
              <a:gd name="adj" fmla="val 121131"/>
            </a:avLst>
          </a:prstGeom>
          <a:solidFill>
            <a:srgbClr val="595959"/>
          </a:solidFill>
        </p:spPr>
      </p:sp>
      <p:sp>
        <p:nvSpPr>
          <p:cNvPr id="11" name="Shape 9"/>
          <p:cNvSpPr/>
          <p:nvPr>
            <p:custDataLst>
              <p:tags r:id="rId8"/>
            </p:custDataLst>
          </p:nvPr>
        </p:nvSpPr>
        <p:spPr>
          <a:xfrm>
            <a:off x="5769054" y="4068604"/>
            <a:ext cx="415290" cy="415290"/>
          </a:xfrm>
          <a:prstGeom prst="roundRect">
            <a:avLst>
              <a:gd name="adj" fmla="val 6668"/>
            </a:avLst>
          </a:prstGeom>
          <a:solidFill>
            <a:srgbClr val="404040"/>
          </a:solidFill>
        </p:spPr>
      </p:sp>
      <p:sp>
        <p:nvSpPr>
          <p:cNvPr id="12" name="Text 10"/>
          <p:cNvSpPr/>
          <p:nvPr>
            <p:custDataLst>
              <p:tags r:id="rId9"/>
            </p:custDataLst>
          </p:nvPr>
        </p:nvSpPr>
        <p:spPr>
          <a:xfrm>
            <a:off x="5838289" y="4103191"/>
            <a:ext cx="276820" cy="346115"/>
          </a:xfrm>
          <a:prstGeom prst="rect">
            <a:avLst/>
          </a:prstGeom>
          <a:noFill/>
        </p:spPr>
        <p:txBody>
          <a:bodyPr wrap="none" lIns="0" tIns="0" rIns="0" bIns="0" rtlCol="0" anchor="t"/>
          <a:lstStyle/>
          <a:p>
            <a:pPr marL="0" indent="0" algn="ctr">
              <a:lnSpc>
                <a:spcPts val="2150"/>
              </a:lnSpc>
              <a:buNone/>
            </a:pPr>
            <a:r>
              <a:rPr lang="en-US" sz="215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2</a:t>
            </a:r>
            <a:endParaRPr lang="en-US" sz="2150" dirty="0"/>
          </a:p>
        </p:txBody>
      </p:sp>
      <p:sp>
        <p:nvSpPr>
          <p:cNvPr id="13" name="Text 11"/>
          <p:cNvSpPr/>
          <p:nvPr>
            <p:custDataLst>
              <p:tags r:id="rId10"/>
            </p:custDataLst>
          </p:nvPr>
        </p:nvSpPr>
        <p:spPr>
          <a:xfrm>
            <a:off x="4731068" y="5014555"/>
            <a:ext cx="2491264" cy="288369"/>
          </a:xfrm>
          <a:prstGeom prst="rect">
            <a:avLst/>
          </a:prstGeom>
          <a:noFill/>
        </p:spPr>
        <p:txBody>
          <a:bodyPr wrap="none" lIns="0" tIns="0" rIns="0" bIns="0" rtlCol="0" anchor="t"/>
          <a:lstStyle/>
          <a:p>
            <a:pPr marL="0" indent="0" algn="ctr">
              <a:lnSpc>
                <a:spcPts val="2250"/>
              </a:lnSpc>
              <a:buNone/>
            </a:pPr>
            <a:r>
              <a:rPr lang="en-US" sz="18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System Integration</a:t>
            </a:r>
            <a:endParaRPr lang="en-US" sz="18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14" name="Text 12"/>
          <p:cNvSpPr/>
          <p:nvPr>
            <p:custDataLst>
              <p:tags r:id="rId11"/>
            </p:custDataLst>
          </p:nvPr>
        </p:nvSpPr>
        <p:spPr>
          <a:xfrm>
            <a:off x="3599736" y="5413653"/>
            <a:ext cx="4753928" cy="590550"/>
          </a:xfrm>
          <a:prstGeom prst="rect">
            <a:avLst/>
          </a:prstGeom>
          <a:noFill/>
        </p:spPr>
        <p:txBody>
          <a:bodyPr wrap="square" lIns="0" tIns="0" rIns="0" bIns="0" rtlCol="0" anchor="t"/>
          <a:lstStyle/>
          <a:p>
            <a:pPr marL="0" indent="0" algn="ctr">
              <a:lnSpc>
                <a:spcPts val="2300"/>
              </a:lnSpc>
              <a:buNone/>
            </a:pPr>
            <a:r>
              <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rPr>
              <a:t>Integrate the trained model with a user interface, creating a functional prototype for testing and demonstration.</a:t>
            </a:r>
            <a:endPar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15" name="Shape 13"/>
          <p:cNvSpPr/>
          <p:nvPr>
            <p:custDataLst>
              <p:tags r:id="rId12"/>
            </p:custDataLst>
          </p:nvPr>
        </p:nvSpPr>
        <p:spPr>
          <a:xfrm>
            <a:off x="8642152" y="3722489"/>
            <a:ext cx="22860" cy="553760"/>
          </a:xfrm>
          <a:prstGeom prst="roundRect">
            <a:avLst>
              <a:gd name="adj" fmla="val 121131"/>
            </a:avLst>
          </a:prstGeom>
          <a:solidFill>
            <a:srgbClr val="595959"/>
          </a:solidFill>
        </p:spPr>
      </p:sp>
      <p:sp>
        <p:nvSpPr>
          <p:cNvPr id="16" name="Shape 14"/>
          <p:cNvSpPr/>
          <p:nvPr>
            <p:custDataLst>
              <p:tags r:id="rId13"/>
            </p:custDataLst>
          </p:nvPr>
        </p:nvSpPr>
        <p:spPr>
          <a:xfrm>
            <a:off x="8445937" y="4068604"/>
            <a:ext cx="415290" cy="415290"/>
          </a:xfrm>
          <a:prstGeom prst="roundRect">
            <a:avLst>
              <a:gd name="adj" fmla="val 6668"/>
            </a:avLst>
          </a:prstGeom>
          <a:solidFill>
            <a:srgbClr val="404040"/>
          </a:solidFill>
        </p:spPr>
      </p:sp>
      <p:sp>
        <p:nvSpPr>
          <p:cNvPr id="17" name="Text 15"/>
          <p:cNvSpPr/>
          <p:nvPr>
            <p:custDataLst>
              <p:tags r:id="rId14"/>
            </p:custDataLst>
          </p:nvPr>
        </p:nvSpPr>
        <p:spPr>
          <a:xfrm>
            <a:off x="8515171" y="4103191"/>
            <a:ext cx="276820" cy="346115"/>
          </a:xfrm>
          <a:prstGeom prst="rect">
            <a:avLst/>
          </a:prstGeom>
          <a:noFill/>
        </p:spPr>
        <p:txBody>
          <a:bodyPr wrap="none" lIns="0" tIns="0" rIns="0" bIns="0" rtlCol="0" anchor="t"/>
          <a:lstStyle/>
          <a:p>
            <a:pPr marL="0" indent="0" algn="ctr">
              <a:lnSpc>
                <a:spcPts val="2150"/>
              </a:lnSpc>
              <a:buNone/>
            </a:pPr>
            <a:r>
              <a:rPr lang="en-US" sz="215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3</a:t>
            </a:r>
            <a:endParaRPr lang="en-US" sz="2150" dirty="0"/>
          </a:p>
        </p:txBody>
      </p:sp>
      <p:sp>
        <p:nvSpPr>
          <p:cNvPr id="18" name="Text 16"/>
          <p:cNvSpPr/>
          <p:nvPr>
            <p:custDataLst>
              <p:tags r:id="rId15"/>
            </p:custDataLst>
          </p:nvPr>
        </p:nvSpPr>
        <p:spPr>
          <a:xfrm>
            <a:off x="7061954" y="2253020"/>
            <a:ext cx="3183136" cy="288369"/>
          </a:xfrm>
          <a:prstGeom prst="rect">
            <a:avLst/>
          </a:prstGeom>
          <a:noFill/>
        </p:spPr>
        <p:txBody>
          <a:bodyPr wrap="none" lIns="0" tIns="0" rIns="0" bIns="0" rtlCol="0" anchor="t"/>
          <a:lstStyle/>
          <a:p>
            <a:pPr marL="0" indent="0" algn="ctr">
              <a:lnSpc>
                <a:spcPts val="2250"/>
              </a:lnSpc>
              <a:buNone/>
            </a:pPr>
            <a:r>
              <a:rPr lang="en-US" sz="18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User Acceptance Testing</a:t>
            </a:r>
            <a:endParaRPr lang="en-US" sz="18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19" name="Text 17"/>
          <p:cNvSpPr/>
          <p:nvPr>
            <p:custDataLst>
              <p:tags r:id="rId16"/>
            </p:custDataLst>
          </p:nvPr>
        </p:nvSpPr>
        <p:spPr>
          <a:xfrm>
            <a:off x="6276618" y="2652117"/>
            <a:ext cx="4753928" cy="885825"/>
          </a:xfrm>
          <a:prstGeom prst="rect">
            <a:avLst/>
          </a:prstGeom>
          <a:noFill/>
        </p:spPr>
        <p:txBody>
          <a:bodyPr wrap="square" lIns="0" tIns="0" rIns="0" bIns="0" rtlCol="0" anchor="t"/>
          <a:lstStyle/>
          <a:p>
            <a:pPr marL="0" indent="0" algn="ctr">
              <a:lnSpc>
                <a:spcPts val="2300"/>
              </a:lnSpc>
              <a:buNone/>
            </a:pPr>
            <a:r>
              <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rPr>
              <a:t>Conduct user trials to gather feedback, identify areas for improvement, and fine-tune the recommendation algorithm based on real-world usage.</a:t>
            </a:r>
            <a:endPar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20" name="Shape 18"/>
          <p:cNvSpPr/>
          <p:nvPr>
            <p:custDataLst>
              <p:tags r:id="rId17"/>
            </p:custDataLst>
          </p:nvPr>
        </p:nvSpPr>
        <p:spPr>
          <a:xfrm>
            <a:off x="11319034" y="4276249"/>
            <a:ext cx="22860" cy="553760"/>
          </a:xfrm>
          <a:prstGeom prst="roundRect">
            <a:avLst>
              <a:gd name="adj" fmla="val 121131"/>
            </a:avLst>
          </a:prstGeom>
          <a:solidFill>
            <a:srgbClr val="595959"/>
          </a:solidFill>
        </p:spPr>
      </p:sp>
      <p:sp>
        <p:nvSpPr>
          <p:cNvPr id="21" name="Shape 19"/>
          <p:cNvSpPr/>
          <p:nvPr>
            <p:custDataLst>
              <p:tags r:id="rId18"/>
            </p:custDataLst>
          </p:nvPr>
        </p:nvSpPr>
        <p:spPr>
          <a:xfrm>
            <a:off x="11122819" y="4068604"/>
            <a:ext cx="415290" cy="415290"/>
          </a:xfrm>
          <a:prstGeom prst="roundRect">
            <a:avLst>
              <a:gd name="adj" fmla="val 6668"/>
            </a:avLst>
          </a:prstGeom>
          <a:solidFill>
            <a:srgbClr val="404040"/>
          </a:solidFill>
        </p:spPr>
      </p:sp>
      <p:sp>
        <p:nvSpPr>
          <p:cNvPr id="22" name="Text 20"/>
          <p:cNvSpPr/>
          <p:nvPr>
            <p:custDataLst>
              <p:tags r:id="rId19"/>
            </p:custDataLst>
          </p:nvPr>
        </p:nvSpPr>
        <p:spPr>
          <a:xfrm>
            <a:off x="11192054" y="4103191"/>
            <a:ext cx="276820" cy="346115"/>
          </a:xfrm>
          <a:prstGeom prst="rect">
            <a:avLst/>
          </a:prstGeom>
          <a:noFill/>
        </p:spPr>
        <p:txBody>
          <a:bodyPr wrap="none" lIns="0" tIns="0" rIns="0" bIns="0" rtlCol="0" anchor="t"/>
          <a:lstStyle/>
          <a:p>
            <a:pPr marL="0" indent="0" algn="ctr">
              <a:lnSpc>
                <a:spcPts val="2150"/>
              </a:lnSpc>
              <a:buNone/>
            </a:pPr>
            <a:r>
              <a:rPr lang="en-US" sz="2150" dirty="0">
                <a:solidFill>
                  <a:srgbClr val="E5E0DF"/>
                </a:solidFill>
                <a:latin typeface="Roboto Mono Medium" panose="00000009000000000000" pitchFamily="34" charset="0"/>
                <a:ea typeface="Roboto Mono Medium" panose="00000009000000000000" pitchFamily="34" charset="-122"/>
                <a:cs typeface="Roboto Mono Medium" panose="00000009000000000000" pitchFamily="34" charset="-120"/>
              </a:rPr>
              <a:t>4</a:t>
            </a:r>
            <a:endParaRPr lang="en-US" sz="2150" dirty="0"/>
          </a:p>
        </p:txBody>
      </p:sp>
      <p:sp>
        <p:nvSpPr>
          <p:cNvPr id="23" name="Text 21"/>
          <p:cNvSpPr/>
          <p:nvPr>
            <p:custDataLst>
              <p:tags r:id="rId20"/>
            </p:custDataLst>
          </p:nvPr>
        </p:nvSpPr>
        <p:spPr>
          <a:xfrm>
            <a:off x="9669661" y="5014555"/>
            <a:ext cx="3321606" cy="288369"/>
          </a:xfrm>
          <a:prstGeom prst="rect">
            <a:avLst/>
          </a:prstGeom>
          <a:noFill/>
        </p:spPr>
        <p:txBody>
          <a:bodyPr wrap="none" lIns="0" tIns="0" rIns="0" bIns="0" rtlCol="0" anchor="t"/>
          <a:lstStyle/>
          <a:p>
            <a:pPr marL="0" indent="0" algn="ctr">
              <a:lnSpc>
                <a:spcPts val="2250"/>
              </a:lnSpc>
              <a:buNone/>
            </a:pPr>
            <a:r>
              <a:rPr lang="en-US" sz="18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rPr>
              <a:t>Refinement &amp; Future Work</a:t>
            </a:r>
            <a:endParaRPr lang="en-US" sz="1800" dirty="0">
              <a:solidFill>
                <a:schemeClr val="tx1"/>
              </a:solidFill>
              <a:latin typeface="Roboto Mono Medium" panose="00000009000000000000" pitchFamily="34" charset="0"/>
              <a:ea typeface="Roboto Mono Medium" panose="00000009000000000000" pitchFamily="34" charset="-122"/>
              <a:cs typeface="Roboto Mono Medium" panose="00000009000000000000" pitchFamily="34" charset="-120"/>
            </a:endParaRPr>
          </a:p>
        </p:txBody>
      </p:sp>
      <p:sp>
        <p:nvSpPr>
          <p:cNvPr id="24" name="Text 22"/>
          <p:cNvSpPr/>
          <p:nvPr>
            <p:custDataLst>
              <p:tags r:id="rId21"/>
            </p:custDataLst>
          </p:nvPr>
        </p:nvSpPr>
        <p:spPr>
          <a:xfrm>
            <a:off x="8953500" y="5413653"/>
            <a:ext cx="4753928" cy="885825"/>
          </a:xfrm>
          <a:prstGeom prst="rect">
            <a:avLst/>
          </a:prstGeom>
          <a:noFill/>
        </p:spPr>
        <p:txBody>
          <a:bodyPr wrap="square" lIns="0" tIns="0" rIns="0" bIns="0" rtlCol="0" anchor="t"/>
          <a:lstStyle/>
          <a:p>
            <a:pPr marL="0" indent="0" algn="ctr">
              <a:lnSpc>
                <a:spcPts val="2300"/>
              </a:lnSpc>
              <a:buNone/>
            </a:pPr>
            <a:r>
              <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rPr>
              <a:t>Iteratively refine the model and interface. Explore advanced features like real-time physiological data integration and meal preparation guidance.</a:t>
            </a:r>
            <a:endPar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25" name="Text 23"/>
          <p:cNvSpPr/>
          <p:nvPr/>
        </p:nvSpPr>
        <p:spPr>
          <a:xfrm>
            <a:off x="1015127" y="6714768"/>
            <a:ext cx="12876967" cy="295275"/>
          </a:xfrm>
          <a:prstGeom prst="rect">
            <a:avLst/>
          </a:prstGeom>
          <a:noFill/>
        </p:spPr>
        <p:txBody>
          <a:bodyPr wrap="none" lIns="0" tIns="0" rIns="0" bIns="0" rtlCol="0" anchor="t"/>
          <a:lstStyle/>
          <a:p>
            <a:pPr marL="0" indent="0" algn="l">
              <a:lnSpc>
                <a:spcPts val="2300"/>
              </a:lnSpc>
              <a:buNone/>
            </a:pPr>
            <a:r>
              <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rPr>
              <a:t>"The journey of a thousand miles begins with a single step. Our work on Nutri Mate is that pivotal step towards a healthier, more personalized future."</a:t>
            </a:r>
            <a:endPar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
        <p:nvSpPr>
          <p:cNvPr id="26" name="Shape 24"/>
          <p:cNvSpPr/>
          <p:nvPr/>
        </p:nvSpPr>
        <p:spPr>
          <a:xfrm>
            <a:off x="738307" y="6507123"/>
            <a:ext cx="22860" cy="710565"/>
          </a:xfrm>
          <a:prstGeom prst="rect">
            <a:avLst/>
          </a:prstGeom>
          <a:solidFill>
            <a:srgbClr val="DCFF50"/>
          </a:solidFill>
        </p:spPr>
      </p:sp>
      <p:sp>
        <p:nvSpPr>
          <p:cNvPr id="27" name="Text 25"/>
          <p:cNvSpPr/>
          <p:nvPr/>
        </p:nvSpPr>
        <p:spPr>
          <a:xfrm>
            <a:off x="738307" y="7425333"/>
            <a:ext cx="13153787" cy="295275"/>
          </a:xfrm>
          <a:prstGeom prst="rect">
            <a:avLst/>
          </a:prstGeom>
          <a:noFill/>
        </p:spPr>
        <p:txBody>
          <a:bodyPr wrap="none" lIns="0" tIns="0" rIns="0" bIns="0" rtlCol="0" anchor="t"/>
          <a:lstStyle/>
          <a:p>
            <a:pPr marL="0" indent="0" algn="ctr">
              <a:lnSpc>
                <a:spcPts val="2300"/>
              </a:lnSpc>
              <a:buNone/>
            </a:pPr>
            <a:r>
              <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rPr>
              <a:t>Thank you. Questions?</a:t>
            </a:r>
            <a:endParaRPr lang="en-US" sz="1450" dirty="0">
              <a:solidFill>
                <a:schemeClr val="tx1"/>
              </a:solidFill>
              <a:latin typeface="Roboto" panose="02000000000000000000" pitchFamily="34" charset="0"/>
              <a:ea typeface="Roboto" panose="02000000000000000000" pitchFamily="34" charset="-122"/>
              <a:cs typeface="Roboto" panose="02000000000000000000" pitchFamily="34" charset="-120"/>
            </a:endParaRPr>
          </a:p>
        </p:txBody>
      </p:sp>
    </p:spTree>
  </p:cSld>
  <p:clrMapOvr>
    <a:masterClrMapping/>
  </p:clrMapOvr>
</p:sld>
</file>

<file path=ppt/tags/tag1.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10.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11.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12.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13.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14.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15.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16.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17.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18.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19.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20.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1.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2.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3.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4.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5.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6.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7.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8.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29.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3.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30.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31.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32.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33.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34.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35.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36.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37.xml><?xml version="1.0" encoding="utf-8"?>
<p:tagLst xmlns:p="http://schemas.openxmlformats.org/presentationml/2006/main">
  <p:tag name="KSO_WM_DIAGRAM_VIRTUALLY_FRAME" val="{&quot;height&quot;:318.6187401574804,&quot;left&quot;:58.13440944881889,&quot;top&quot;:177.40314960629922,&quot;width&quot;:1035.7312598425196}"/>
</p:tagLst>
</file>

<file path=ppt/tags/tag4.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5.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6.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7.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8.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ags/tag9.xml><?xml version="1.0" encoding="utf-8"?>
<p:tagLst xmlns:p="http://schemas.openxmlformats.org/presentationml/2006/main">
  <p:tag name="KSO_WM_DIAGRAM_VIRTUALLY_FRAME" val="{&quot;height&quot;:289.1531496062992,&quot;left&quot;:56.915590551181104,&quot;top&quot;:173.57811023622045,&quot;width&quot;:1038.168740157480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9190</Words>
  <Application>WPS Presentation</Application>
  <PresentationFormat>On-screen Show (16:9)</PresentationFormat>
  <Paragraphs>211</Paragraphs>
  <Slides>9</Slides>
  <Notes>10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9</vt:i4>
      </vt:variant>
    </vt:vector>
  </HeadingPairs>
  <TitlesOfParts>
    <vt:vector size="29" baseType="lpstr">
      <vt:lpstr>Arial</vt:lpstr>
      <vt:lpstr>SimSun</vt:lpstr>
      <vt:lpstr>Wingdings</vt:lpstr>
      <vt:lpstr>Times New Roman</vt:lpstr>
      <vt:lpstr>Roboto Mono Medium</vt:lpstr>
      <vt:lpstr>Roboto</vt:lpstr>
      <vt:lpstr>Roboto</vt:lpstr>
      <vt:lpstr>Roboto</vt:lpstr>
      <vt:lpstr>Roboto Mono Medium</vt:lpstr>
      <vt:lpstr>Roboto Mono Medium</vt:lpstr>
      <vt:lpstr>Roboto Mono Light</vt:lpstr>
      <vt:lpstr>Segoe Print</vt:lpstr>
      <vt:lpstr>Roboto Mono Light</vt:lpstr>
      <vt:lpstr>Roboto Mono Light</vt:lpstr>
      <vt:lpstr>Calibri</vt:lpstr>
      <vt:lpstr>Microsoft YaHei</vt:lpstr>
      <vt:lpstr>Arial Unicode MS</vt:lpstr>
      <vt:lpstr>MingLiU-ExtB</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Sarada prasanna Dash</cp:lastModifiedBy>
  <cp:revision>5</cp:revision>
  <dcterms:created xsi:type="dcterms:W3CDTF">2025-08-24T16:50:00Z</dcterms:created>
  <dcterms:modified xsi:type="dcterms:W3CDTF">2025-08-25T09:55:08Z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113F0D3E599E44EE9A54349F9A945D43_12</vt:lpwstr>
  </property>
  <property fmtid="{D5CDD505-2E9C-101B-9397-08002B2CF9AE}" pid="3" name="KSOProductBuildVer">
    <vt:lpwstr>1033-12.2.0.21931</vt:lpwstr>
  </property>
</Properties>
</file>